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318" r:id="rId4"/>
    <p:sldId id="319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320" r:id="rId31"/>
    <p:sldId id="321" r:id="rId32"/>
    <p:sldId id="322" r:id="rId33"/>
    <p:sldId id="323" r:id="rId34"/>
    <p:sldId id="324" r:id="rId35"/>
    <p:sldId id="325" r:id="rId36"/>
    <p:sldId id="326" r:id="rId37"/>
    <p:sldId id="327" r:id="rId38"/>
    <p:sldId id="328" r:id="rId39"/>
    <p:sldId id="329" r:id="rId40"/>
    <p:sldId id="330" r:id="rId41"/>
    <p:sldId id="331" r:id="rId42"/>
    <p:sldId id="332" r:id="rId43"/>
    <p:sldId id="333" r:id="rId44"/>
    <p:sldId id="334" r:id="rId45"/>
    <p:sldId id="335" r:id="rId46"/>
    <p:sldId id="336" r:id="rId47"/>
    <p:sldId id="337" r:id="rId48"/>
    <p:sldId id="338" r:id="rId49"/>
    <p:sldId id="283" r:id="rId50"/>
    <p:sldId id="284" r:id="rId51"/>
    <p:sldId id="285" r:id="rId52"/>
    <p:sldId id="286" r:id="rId53"/>
    <p:sldId id="287" r:id="rId54"/>
    <p:sldId id="288" r:id="rId55"/>
    <p:sldId id="289" r:id="rId56"/>
    <p:sldId id="290" r:id="rId57"/>
    <p:sldId id="291" r:id="rId58"/>
    <p:sldId id="292" r:id="rId59"/>
    <p:sldId id="293" r:id="rId60"/>
    <p:sldId id="294" r:id="rId61"/>
    <p:sldId id="295" r:id="rId62"/>
    <p:sldId id="296" r:id="rId63"/>
    <p:sldId id="297" r:id="rId64"/>
    <p:sldId id="298" r:id="rId65"/>
    <p:sldId id="299" r:id="rId66"/>
    <p:sldId id="300" r:id="rId67"/>
    <p:sldId id="301" r:id="rId68"/>
    <p:sldId id="302" r:id="rId69"/>
    <p:sldId id="303" r:id="rId70"/>
    <p:sldId id="304" r:id="rId71"/>
    <p:sldId id="305" r:id="rId72"/>
    <p:sldId id="306" r:id="rId73"/>
    <p:sldId id="307" r:id="rId74"/>
    <p:sldId id="308" r:id="rId75"/>
    <p:sldId id="309" r:id="rId76"/>
    <p:sldId id="310" r:id="rId77"/>
    <p:sldId id="311" r:id="rId78"/>
    <p:sldId id="312" r:id="rId79"/>
    <p:sldId id="313" r:id="rId80"/>
    <p:sldId id="314" r:id="rId81"/>
    <p:sldId id="315" r:id="rId82"/>
    <p:sldId id="339" r:id="rId83"/>
    <p:sldId id="316" r:id="rId84"/>
    <p:sldId id="317" r:id="rId8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prnPr/>
  <p:showPr showNarration="1">
    <p:browse/>
    <p:sldAll/>
    <p:penClr>
      <a:srgbClr val="ff0000">
        <a:alpha val="100000"/>
      </a:srgbClr>
    </p:penClr>
    <p:extLst>
      <p:ext uri="{2FDB2607-1784-4EEB-B798-7EB5836EED8A}">
        <p14:showMediaCtrls xmlns:p14="http://schemas.microsoft.com/office/powerpoint/2010/main" val="1"/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7222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512" y="-112"/>
      </p:cViewPr>
      <p:guideLst>
        <p:guide orient="horz" pos="2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9.xml"  /><Relationship Id="rId11" Type="http://schemas.openxmlformats.org/officeDocument/2006/relationships/slide" Target="slides/slide10.xml"  /><Relationship Id="rId12" Type="http://schemas.openxmlformats.org/officeDocument/2006/relationships/slide" Target="slides/slide11.xml"  /><Relationship Id="rId13" Type="http://schemas.openxmlformats.org/officeDocument/2006/relationships/slide" Target="slides/slide12.xml"  /><Relationship Id="rId14" Type="http://schemas.openxmlformats.org/officeDocument/2006/relationships/slide" Target="slides/slide13.xml"  /><Relationship Id="rId15" Type="http://schemas.openxmlformats.org/officeDocument/2006/relationships/slide" Target="slides/slide14.xml"  /><Relationship Id="rId16" Type="http://schemas.openxmlformats.org/officeDocument/2006/relationships/slide" Target="slides/slide15.xml"  /><Relationship Id="rId17" Type="http://schemas.openxmlformats.org/officeDocument/2006/relationships/slide" Target="slides/slide16.xml"  /><Relationship Id="rId18" Type="http://schemas.openxmlformats.org/officeDocument/2006/relationships/slide" Target="slides/slide17.xml"  /><Relationship Id="rId19" Type="http://schemas.openxmlformats.org/officeDocument/2006/relationships/slide" Target="slides/slide18.xml"  /><Relationship Id="rId2" Type="http://schemas.openxmlformats.org/officeDocument/2006/relationships/slide" Target="slides/slide1.xml"  /><Relationship Id="rId20" Type="http://schemas.openxmlformats.org/officeDocument/2006/relationships/slide" Target="slides/slide19.xml"  /><Relationship Id="rId21" Type="http://schemas.openxmlformats.org/officeDocument/2006/relationships/slide" Target="slides/slide20.xml"  /><Relationship Id="rId22" Type="http://schemas.openxmlformats.org/officeDocument/2006/relationships/slide" Target="slides/slide21.xml"  /><Relationship Id="rId23" Type="http://schemas.openxmlformats.org/officeDocument/2006/relationships/slide" Target="slides/slide22.xml"  /><Relationship Id="rId24" Type="http://schemas.openxmlformats.org/officeDocument/2006/relationships/slide" Target="slides/slide23.xml"  /><Relationship Id="rId25" Type="http://schemas.openxmlformats.org/officeDocument/2006/relationships/slide" Target="slides/slide24.xml"  /><Relationship Id="rId26" Type="http://schemas.openxmlformats.org/officeDocument/2006/relationships/slide" Target="slides/slide25.xml"  /><Relationship Id="rId27" Type="http://schemas.openxmlformats.org/officeDocument/2006/relationships/slide" Target="slides/slide26.xml"  /><Relationship Id="rId28" Type="http://schemas.openxmlformats.org/officeDocument/2006/relationships/slide" Target="slides/slide27.xml"  /><Relationship Id="rId29" Type="http://schemas.openxmlformats.org/officeDocument/2006/relationships/slide" Target="slides/slide28.xml"  /><Relationship Id="rId3" Type="http://schemas.openxmlformats.org/officeDocument/2006/relationships/slide" Target="slides/slide2.xml"  /><Relationship Id="rId30" Type="http://schemas.openxmlformats.org/officeDocument/2006/relationships/slide" Target="slides/slide29.xml"  /><Relationship Id="rId31" Type="http://schemas.openxmlformats.org/officeDocument/2006/relationships/slide" Target="slides/slide30.xml"  /><Relationship Id="rId32" Type="http://schemas.openxmlformats.org/officeDocument/2006/relationships/slide" Target="slides/slide31.xml"  /><Relationship Id="rId33" Type="http://schemas.openxmlformats.org/officeDocument/2006/relationships/slide" Target="slides/slide32.xml"  /><Relationship Id="rId34" Type="http://schemas.openxmlformats.org/officeDocument/2006/relationships/slide" Target="slides/slide33.xml"  /><Relationship Id="rId35" Type="http://schemas.openxmlformats.org/officeDocument/2006/relationships/slide" Target="slides/slide34.xml"  /><Relationship Id="rId36" Type="http://schemas.openxmlformats.org/officeDocument/2006/relationships/slide" Target="slides/slide35.xml"  /><Relationship Id="rId37" Type="http://schemas.openxmlformats.org/officeDocument/2006/relationships/slide" Target="slides/slide36.xml"  /><Relationship Id="rId38" Type="http://schemas.openxmlformats.org/officeDocument/2006/relationships/slide" Target="slides/slide37.xml"  /><Relationship Id="rId39" Type="http://schemas.openxmlformats.org/officeDocument/2006/relationships/slide" Target="slides/slide38.xml"  /><Relationship Id="rId4" Type="http://schemas.openxmlformats.org/officeDocument/2006/relationships/slide" Target="slides/slide3.xml"  /><Relationship Id="rId40" Type="http://schemas.openxmlformats.org/officeDocument/2006/relationships/slide" Target="slides/slide39.xml"  /><Relationship Id="rId41" Type="http://schemas.openxmlformats.org/officeDocument/2006/relationships/slide" Target="slides/slide40.xml"  /><Relationship Id="rId42" Type="http://schemas.openxmlformats.org/officeDocument/2006/relationships/slide" Target="slides/slide41.xml"  /><Relationship Id="rId43" Type="http://schemas.openxmlformats.org/officeDocument/2006/relationships/slide" Target="slides/slide42.xml"  /><Relationship Id="rId44" Type="http://schemas.openxmlformats.org/officeDocument/2006/relationships/slide" Target="slides/slide43.xml"  /><Relationship Id="rId45" Type="http://schemas.openxmlformats.org/officeDocument/2006/relationships/slide" Target="slides/slide44.xml"  /><Relationship Id="rId46" Type="http://schemas.openxmlformats.org/officeDocument/2006/relationships/slide" Target="slides/slide45.xml"  /><Relationship Id="rId47" Type="http://schemas.openxmlformats.org/officeDocument/2006/relationships/slide" Target="slides/slide46.xml"  /><Relationship Id="rId48" Type="http://schemas.openxmlformats.org/officeDocument/2006/relationships/slide" Target="slides/slide47.xml"  /><Relationship Id="rId49" Type="http://schemas.openxmlformats.org/officeDocument/2006/relationships/slide" Target="slides/slide48.xml"  /><Relationship Id="rId5" Type="http://schemas.openxmlformats.org/officeDocument/2006/relationships/slide" Target="slides/slide4.xml"  /><Relationship Id="rId50" Type="http://schemas.openxmlformats.org/officeDocument/2006/relationships/slide" Target="slides/slide49.xml"  /><Relationship Id="rId51" Type="http://schemas.openxmlformats.org/officeDocument/2006/relationships/slide" Target="slides/slide50.xml"  /><Relationship Id="rId52" Type="http://schemas.openxmlformats.org/officeDocument/2006/relationships/slide" Target="slides/slide51.xml"  /><Relationship Id="rId53" Type="http://schemas.openxmlformats.org/officeDocument/2006/relationships/slide" Target="slides/slide52.xml"  /><Relationship Id="rId54" Type="http://schemas.openxmlformats.org/officeDocument/2006/relationships/slide" Target="slides/slide53.xml"  /><Relationship Id="rId55" Type="http://schemas.openxmlformats.org/officeDocument/2006/relationships/slide" Target="slides/slide54.xml"  /><Relationship Id="rId56" Type="http://schemas.openxmlformats.org/officeDocument/2006/relationships/slide" Target="slides/slide55.xml"  /><Relationship Id="rId57" Type="http://schemas.openxmlformats.org/officeDocument/2006/relationships/slide" Target="slides/slide56.xml"  /><Relationship Id="rId58" Type="http://schemas.openxmlformats.org/officeDocument/2006/relationships/slide" Target="slides/slide57.xml"  /><Relationship Id="rId59" Type="http://schemas.openxmlformats.org/officeDocument/2006/relationships/slide" Target="slides/slide58.xml"  /><Relationship Id="rId6" Type="http://schemas.openxmlformats.org/officeDocument/2006/relationships/slide" Target="slides/slide5.xml"  /><Relationship Id="rId60" Type="http://schemas.openxmlformats.org/officeDocument/2006/relationships/slide" Target="slides/slide59.xml"  /><Relationship Id="rId61" Type="http://schemas.openxmlformats.org/officeDocument/2006/relationships/slide" Target="slides/slide60.xml"  /><Relationship Id="rId62" Type="http://schemas.openxmlformats.org/officeDocument/2006/relationships/slide" Target="slides/slide61.xml"  /><Relationship Id="rId63" Type="http://schemas.openxmlformats.org/officeDocument/2006/relationships/slide" Target="slides/slide62.xml"  /><Relationship Id="rId64" Type="http://schemas.openxmlformats.org/officeDocument/2006/relationships/slide" Target="slides/slide63.xml"  /><Relationship Id="rId65" Type="http://schemas.openxmlformats.org/officeDocument/2006/relationships/slide" Target="slides/slide64.xml"  /><Relationship Id="rId66" Type="http://schemas.openxmlformats.org/officeDocument/2006/relationships/slide" Target="slides/slide65.xml"  /><Relationship Id="rId67" Type="http://schemas.openxmlformats.org/officeDocument/2006/relationships/slide" Target="slides/slide66.xml"  /><Relationship Id="rId68" Type="http://schemas.openxmlformats.org/officeDocument/2006/relationships/slide" Target="slides/slide67.xml"  /><Relationship Id="rId69" Type="http://schemas.openxmlformats.org/officeDocument/2006/relationships/slide" Target="slides/slide68.xml"  /><Relationship Id="rId7" Type="http://schemas.openxmlformats.org/officeDocument/2006/relationships/slide" Target="slides/slide6.xml"  /><Relationship Id="rId70" Type="http://schemas.openxmlformats.org/officeDocument/2006/relationships/slide" Target="slides/slide69.xml"  /><Relationship Id="rId71" Type="http://schemas.openxmlformats.org/officeDocument/2006/relationships/slide" Target="slides/slide70.xml"  /><Relationship Id="rId72" Type="http://schemas.openxmlformats.org/officeDocument/2006/relationships/slide" Target="slides/slide71.xml"  /><Relationship Id="rId73" Type="http://schemas.openxmlformats.org/officeDocument/2006/relationships/slide" Target="slides/slide72.xml"  /><Relationship Id="rId74" Type="http://schemas.openxmlformats.org/officeDocument/2006/relationships/slide" Target="slides/slide73.xml"  /><Relationship Id="rId75" Type="http://schemas.openxmlformats.org/officeDocument/2006/relationships/slide" Target="slides/slide74.xml"  /><Relationship Id="rId76" Type="http://schemas.openxmlformats.org/officeDocument/2006/relationships/slide" Target="slides/slide75.xml"  /><Relationship Id="rId77" Type="http://schemas.openxmlformats.org/officeDocument/2006/relationships/slide" Target="slides/slide76.xml"  /><Relationship Id="rId78" Type="http://schemas.openxmlformats.org/officeDocument/2006/relationships/slide" Target="slides/slide77.xml"  /><Relationship Id="rId79" Type="http://schemas.openxmlformats.org/officeDocument/2006/relationships/slide" Target="slides/slide78.xml"  /><Relationship Id="rId8" Type="http://schemas.openxmlformats.org/officeDocument/2006/relationships/slide" Target="slides/slide7.xml"  /><Relationship Id="rId80" Type="http://schemas.openxmlformats.org/officeDocument/2006/relationships/slide" Target="slides/slide79.xml"  /><Relationship Id="rId81" Type="http://schemas.openxmlformats.org/officeDocument/2006/relationships/slide" Target="slides/slide80.xml"  /><Relationship Id="rId82" Type="http://schemas.openxmlformats.org/officeDocument/2006/relationships/slide" Target="slides/slide81.xml"  /><Relationship Id="rId83" Type="http://schemas.openxmlformats.org/officeDocument/2006/relationships/slide" Target="slides/slide82.xml"  /><Relationship Id="rId84" Type="http://schemas.openxmlformats.org/officeDocument/2006/relationships/slide" Target="slides/slide83.xml"  /><Relationship Id="rId85" Type="http://schemas.openxmlformats.org/officeDocument/2006/relationships/slide" Target="slides/slide84.xml"  /><Relationship Id="rId86" Type="http://schemas.openxmlformats.org/officeDocument/2006/relationships/presProps" Target="presProps.xml"  /><Relationship Id="rId87" Type="http://schemas.openxmlformats.org/officeDocument/2006/relationships/viewProps" Target="viewProps.xml"  /><Relationship Id="rId88" Type="http://schemas.openxmlformats.org/officeDocument/2006/relationships/theme" Target="theme/theme1.xml"  /><Relationship Id="rId89" Type="http://schemas.openxmlformats.org/officeDocument/2006/relationships/tableStyles" Target="tableStyles.xml"  /><Relationship Id="rId9" Type="http://schemas.openxmlformats.org/officeDocument/2006/relationships/slide" Target="slides/slide8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.png"  /></Relationships>
</file>

<file path=ppt/slides/_rels/slide3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4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4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2.png"  /></Relationships>
</file>

<file path=ppt/slides/_rels/slide4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4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3.jpeg"  /></Relationships>
</file>

<file path=ppt/slides/_rels/slide4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4.png"  /><Relationship Id="rId3" Type="http://schemas.openxmlformats.org/officeDocument/2006/relationships/image" Target="../media/image5.png"  /></Relationships>
</file>

<file path=ppt/slides/_rels/slide4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6.png"  /><Relationship Id="rId3" Type="http://schemas.openxmlformats.org/officeDocument/2006/relationships/image" Target="../media/image7.png"  /></Relationships>
</file>

<file path=ppt/slides/_rels/slide4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8.png"  /><Relationship Id="rId3" Type="http://schemas.openxmlformats.org/officeDocument/2006/relationships/image" Target="../media/image9.png"  /><Relationship Id="rId4" Type="http://schemas.openxmlformats.org/officeDocument/2006/relationships/image" Target="../media/image10.png"  /></Relationships>
</file>

<file path=ppt/slides/_rels/slide4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4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4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6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6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6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6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6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6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6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6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6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6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7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7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7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7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7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7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7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7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7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7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8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8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8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8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8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888888"/>
                </a:solidFill>
                <a:latin typeface="Pretendard Variable"/>
              </a:defRPr>
            </a:pPr>
            <a:r>
              <a:t>FORTIFY SEO  |  SEO x 바이브코딩 1기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8288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200" b="1">
                <a:solidFill>
                  <a:srgbClr val="1A1A1A"/>
                </a:solidFill>
                <a:latin typeface="Pretendard Variable"/>
              </a:defRPr>
            </a:pPr>
            <a:r>
              <a:t>데이터로 판단하고,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56032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200" b="1">
                <a:solidFill>
                  <a:srgbClr val="0042FF"/>
                </a:solidFill>
                <a:latin typeface="Pretendard Variable"/>
              </a:defRPr>
            </a:pPr>
            <a:r>
              <a:t>자동화로 실행한다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840480"/>
            <a:ext cx="9144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평생학습 + 데이터 대시보드 + API 자동화 + 콘텐츠 시스템 + 최종 점검</a:t>
            </a:r>
          </a:p>
          <a:p/>
          <a:p>
            <a:r>
              <a:t>4회차 (최종)  |  2026. 9. 16(수)</a:t>
            </a:r>
          </a:p>
          <a:p>
            <a:r>
              <a:t>강사: 김희중  |  FORTIFY SEO 대표  |  fortifyseo.kr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2 / 84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A1A1A"/>
                </a:solidFill>
                <a:latin typeface="Pretendard Variable"/>
              </a:defRPr>
            </a:pPr>
            <a:r>
              <a:t>목차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0584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0042FF"/>
                </a:solidFill>
                <a:latin typeface="Pretendard Variable"/>
              </a:defRPr>
            </a:pPr>
            <a:r>
              <a:t>SESSION 4 CONTENTS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173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41732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AI 전환사회 + 3주차 복습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0" y="141732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안드라고지 + 핵심 정리 + 수강생 현황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856232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1856232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비즈니스 분석의 4단계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0" y="1856232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기술적 → 진단적 → 예측적 → 처방적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295144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2295144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트래픽 대시보드 완성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0" y="2295144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GA4 + SC API → 실시간 대시보드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2734056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2734056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자동화 설계와 운영 일정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0" y="2734056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콘텐츠 파이프라인 + 일정 자동화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3172968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3172968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실전 사례: Koreaful &amp; mydumbluck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0" y="3172968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다국어 사이트 + 뉴스/영상 자동화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361188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36118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실전 자동화 + Instagram 레퍼런스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0" y="36118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API·서버·승인·ReelRadar 학습 루프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" y="4050791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07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1600" y="4050791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네이버 블로그 자동화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0" y="4050791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레퍼런스 설계 + Selenium + 발행 파이프라인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20" y="4489704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08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71600" y="4489704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GEO 전략 — AI 검색 최적화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0" y="4489704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AI Overviews + ChatGPT + Perplexity 인용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4928616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09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71600" y="4928616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다국어 SEO와 글로벌 확장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0" y="4928616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hreflang + 검색의도 기반 리라이팅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0" y="5367528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10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371600" y="5367528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사이트 기획과 도메인 전략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29200" y="5367528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전문화 도메인 + 허브&amp;스포크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31520" y="580644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11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71600" y="580644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4주 총정리 + 수익화 로드맵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0" y="580644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전체 워크플로우 + 다음 단계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1520" y="6245351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12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371600" y="6245351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최종 점검 + 수료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29200" y="6245351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사이트 감사 + 1:1 피드백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9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384048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AI TRANSITION SOCIETY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78992"/>
            <a:ext cx="6400800" cy="1417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200" b="1">
                <a:solidFill>
                  <a:srgbClr val="FFFFFF"/>
                </a:solidFill>
                <a:latin typeface="맑은 고딕"/>
              </a:rPr>
              <a:t>AI 전환사회,</a:t>
            </a:r>
            <a:br/>
            <a:r>
              <a:rPr sz="3200" b="1">
                <a:solidFill>
                  <a:srgbClr val="FFFFFF"/>
                </a:solidFill>
                <a:latin typeface="맑은 고딕"/>
              </a:rPr>
              <a:t>왜 평생학습인가?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2788920"/>
            <a:ext cx="6035040" cy="420624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700" b="0">
                <a:solidFill>
                  <a:srgbClr val="BFD0E6"/>
                </a:solidFill>
                <a:latin typeface="맑은 고딕"/>
              </a:rPr>
              <a:t>정답의 유효기간이 짧아졌기 때문입니다.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8368" y="3703320"/>
            <a:ext cx="1828800" cy="1417320"/>
          </a:xfrm>
          <a:prstGeom prst="roundRect">
            <a:avLst/>
          </a:prstGeom>
          <a:solidFill>
            <a:srgbClr val="142A47"/>
          </a:solidFill>
          <a:ln w="12700">
            <a:solidFill>
              <a:srgbClr val="2B4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3858768"/>
            <a:ext cx="3657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4187952"/>
            <a:ext cx="150876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맑은 고딕"/>
              </a:rPr>
              <a:t>도구 변화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4617720"/>
            <a:ext cx="150876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00" b="0">
                <a:solidFill>
                  <a:srgbClr val="BFD0E6"/>
                </a:solidFill>
                <a:latin typeface="맑은 고딕"/>
              </a:rPr>
              <a:t>새 모델·새 채널·새 규칙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688336" y="3703320"/>
            <a:ext cx="1828800" cy="1417320"/>
          </a:xfrm>
          <a:prstGeom prst="roundRect">
            <a:avLst/>
          </a:prstGeom>
          <a:solidFill>
            <a:srgbClr val="142A47"/>
          </a:solidFill>
          <a:ln w="12700">
            <a:solidFill>
              <a:srgbClr val="2B4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834640" y="3858768"/>
            <a:ext cx="3657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34640" y="4187952"/>
            <a:ext cx="150876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맑은 고딕"/>
              </a:rPr>
              <a:t>직무 변화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34640" y="4617720"/>
            <a:ext cx="150876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00" b="0">
                <a:solidFill>
                  <a:srgbClr val="BFD0E6"/>
                </a:solidFill>
                <a:latin typeface="맑은 고딕"/>
              </a:rPr>
              <a:t>업무가 분해되고 다시 조립됨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718304" y="3703320"/>
            <a:ext cx="1828800" cy="1417320"/>
          </a:xfrm>
          <a:prstGeom prst="roundRect">
            <a:avLst/>
          </a:prstGeom>
          <a:solidFill>
            <a:srgbClr val="142A47"/>
          </a:solidFill>
          <a:ln w="12700">
            <a:solidFill>
              <a:srgbClr val="2B4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864608" y="3858768"/>
            <a:ext cx="3657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64608" y="4187952"/>
            <a:ext cx="150876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맑은 고딕"/>
              </a:rPr>
              <a:t>시장 변화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64608" y="4617720"/>
            <a:ext cx="150876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00" b="0">
                <a:solidFill>
                  <a:srgbClr val="BFD0E6"/>
                </a:solidFill>
                <a:latin typeface="맑은 고딕"/>
              </a:rPr>
              <a:t>검색·콘텐츠·고객 행동이 이동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52360" y="1115568"/>
            <a:ext cx="3913632" cy="4224528"/>
          </a:xfrm>
          <a:prstGeom prst="round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18120" y="1499616"/>
            <a:ext cx="320040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>
                <a:solidFill>
                  <a:srgbClr val="3563E9"/>
                </a:solidFill>
                <a:latin typeface="맑은 고딕"/>
              </a:rPr>
              <a:t>평생학습의 목표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18120" y="2011680"/>
            <a:ext cx="2926080" cy="6583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200" b="1">
                <a:solidFill>
                  <a:srgbClr val="0B1930"/>
                </a:solidFill>
                <a:latin typeface="맑은 고딕"/>
              </a:rPr>
              <a:t>새 도구를</a:t>
            </a:r>
            <a:br/>
            <a:r>
              <a:rPr sz="2200" b="1">
                <a:solidFill>
                  <a:srgbClr val="0B1930"/>
                </a:solidFill>
                <a:latin typeface="맑은 고딕"/>
              </a:rPr>
              <a:t>외우는 사람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61120" y="2761488"/>
            <a:ext cx="457200" cy="3657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200" b="1">
                <a:solidFill>
                  <a:srgbClr val="FF6B35"/>
                </a:solidFill>
                <a:latin typeface="맑은 고딕"/>
              </a:rPr>
              <a:t>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18120" y="3246120"/>
            <a:ext cx="3063240" cy="9144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400" b="1">
                <a:solidFill>
                  <a:srgbClr val="0B1930"/>
                </a:solidFill>
                <a:latin typeface="맑은 고딕"/>
              </a:rPr>
              <a:t>문제를 정의하고</a:t>
            </a:r>
            <a:br/>
            <a:r>
              <a:rPr sz="2400" b="1">
                <a:solidFill>
                  <a:srgbClr val="0B1930"/>
                </a:solidFill>
                <a:latin typeface="맑은 고딕"/>
              </a:rPr>
              <a:t>스스로 해결하는 사람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18120" y="4526280"/>
            <a:ext cx="3154680" cy="56692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>
                <a:solidFill>
                  <a:srgbClr val="66758A"/>
                </a:solidFill>
                <a:latin typeface="맑은 고딕"/>
              </a:rPr>
              <a:t>이번 강의는 사이트를 “대신 만들어 주는 법”보다</a:t>
            </a:r>
            <a:br/>
            <a:r>
              <a:rPr sz="1100" b="0">
                <a:solidFill>
                  <a:srgbClr val="66758A"/>
                </a:solidFill>
                <a:latin typeface="맑은 고딕"/>
              </a:rPr>
              <a:t>다음 문제를 혼자 풀 수 있는 과정을 익히는 수업입니다.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537960"/>
            <a:ext cx="45720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800" b="0">
                <a:solidFill>
                  <a:srgbClr val="66758A"/>
                </a:solidFill>
                <a:latin typeface="맑은 고딕"/>
              </a:rPr>
              <a:t>FORTIFY SEO · SESSION 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27432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ANDRAGOGY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85216"/>
            <a:ext cx="10972800" cy="52120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>
                <a:solidFill>
                  <a:srgbClr val="0B1930"/>
                </a:solidFill>
                <a:latin typeface="맑은 고딕"/>
              </a:rPr>
              <a:t>안드라고지 — 성인은 경험을 문제 해결로 바꿀 때 배운다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1124712"/>
            <a:ext cx="1088136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>
                <a:solidFill>
                  <a:srgbClr val="66758A"/>
                </a:solidFill>
                <a:latin typeface="맑은 고딕"/>
              </a:rPr>
              <a:t>수동적 지식 전달보다 자기주도·경험·즉시 적용·내적 동기가 중요합니다.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463040"/>
            <a:ext cx="11045952" cy="0"/>
          </a:xfrm>
          <a:prstGeom prst="line">
            <a:avLst/>
          </a:prstGeom>
          <a:ln w="12700">
            <a:solidFill>
              <a:srgbClr val="DCE3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658368" y="1874519"/>
            <a:ext cx="2487168" cy="1965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2029968"/>
            <a:ext cx="384048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468880"/>
            <a:ext cx="2103120" cy="329184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800" b="1">
                <a:solidFill>
                  <a:srgbClr val="0B1930"/>
                </a:solidFill>
                <a:latin typeface="맑은 고딕"/>
              </a:rPr>
              <a:t>자기주도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2999232"/>
            <a:ext cx="210312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>
                <a:solidFill>
                  <a:srgbClr val="66758A"/>
                </a:solidFill>
                <a:latin typeface="맑은 고딕"/>
              </a:rPr>
              <a:t>무엇을 배울지 정하고</a:t>
            </a:r>
            <a:br/>
            <a:r>
              <a:rPr sz="1100" b="0">
                <a:solidFill>
                  <a:srgbClr val="66758A"/>
                </a:solidFill>
                <a:latin typeface="맑은 고딕"/>
              </a:rPr>
              <a:t>진도를 스스로 조절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38144" y="1874519"/>
            <a:ext cx="2487168" cy="1965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02736" y="2029968"/>
            <a:ext cx="384048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02736" y="2468880"/>
            <a:ext cx="2103120" cy="329184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800" b="1">
                <a:solidFill>
                  <a:srgbClr val="0B1930"/>
                </a:solidFill>
                <a:latin typeface="맑은 고딕"/>
              </a:rPr>
              <a:t>경험 기반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02736" y="2999232"/>
            <a:ext cx="210312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>
                <a:solidFill>
                  <a:srgbClr val="66758A"/>
                </a:solidFill>
                <a:latin typeface="맑은 고딕"/>
              </a:rPr>
              <a:t>내 사업·사이트·데이터를</a:t>
            </a:r>
            <a:br/>
            <a:r>
              <a:rPr sz="1100" b="0">
                <a:solidFill>
                  <a:srgbClr val="66758A"/>
                </a:solidFill>
                <a:latin typeface="맑은 고딕"/>
              </a:rPr>
              <a:t>학습 재료로 사용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874519"/>
            <a:ext cx="2487168" cy="1965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82512" y="2029968"/>
            <a:ext cx="384048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82512" y="2468880"/>
            <a:ext cx="2103120" cy="329184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800" b="1">
                <a:solidFill>
                  <a:srgbClr val="0B1930"/>
                </a:solidFill>
                <a:latin typeface="맑은 고딕"/>
              </a:rPr>
              <a:t>문제 중심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82512" y="2999232"/>
            <a:ext cx="210312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>
                <a:solidFill>
                  <a:srgbClr val="66758A"/>
                </a:solidFill>
                <a:latin typeface="맑은 고딕"/>
              </a:rPr>
              <a:t>기능을 외우기보다</a:t>
            </a:r>
            <a:br/>
            <a:r>
              <a:rPr sz="1100" b="0">
                <a:solidFill>
                  <a:srgbClr val="66758A"/>
                </a:solidFill>
                <a:latin typeface="맑은 고딕"/>
              </a:rPr>
              <a:t>실제 병목을 해결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997696" y="1874519"/>
            <a:ext cx="2487168" cy="1965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62288" y="2029968"/>
            <a:ext cx="384048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62288" y="2468880"/>
            <a:ext cx="2103120" cy="329184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800" b="1">
                <a:solidFill>
                  <a:srgbClr val="0B1930"/>
                </a:solidFill>
                <a:latin typeface="맑은 고딕"/>
              </a:rPr>
              <a:t>즉시 적용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62288" y="2999232"/>
            <a:ext cx="210312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>
                <a:solidFill>
                  <a:srgbClr val="66758A"/>
                </a:solidFill>
                <a:latin typeface="맑은 고딕"/>
              </a:rPr>
              <a:t>만들고 → 측정하고 →</a:t>
            </a:r>
            <a:br/>
            <a:r>
              <a:rPr sz="1100" b="0">
                <a:solidFill>
                  <a:srgbClr val="66758A"/>
                </a:solidFill>
                <a:latin typeface="맑은 고딕"/>
              </a:rPr>
              <a:t>다시 고치는 순환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8368" y="4279392"/>
            <a:ext cx="10927080" cy="1325880"/>
          </a:xfrm>
          <a:prstGeom prst="roundRect">
            <a:avLst/>
          </a:prstGeom>
          <a:solidFill>
            <a:srgbClr val="EA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96112" y="4517136"/>
            <a:ext cx="146304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3563E9"/>
                </a:solidFill>
                <a:latin typeface="맑은 고딕"/>
              </a:rPr>
              <a:t>강의의 실습 루프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423160" y="4462272"/>
            <a:ext cx="1261872" cy="457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4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423160" y="4581144"/>
            <a:ext cx="1261872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0B1930"/>
                </a:solidFill>
                <a:latin typeface="맑은 고딕"/>
              </a:rPr>
              <a:t>문제 정의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3721608" y="4690872"/>
            <a:ext cx="310896" cy="0"/>
          </a:xfrm>
          <a:prstGeom prst="line">
            <a:avLst/>
          </a:prstGeom>
          <a:ln w="19050">
            <a:solidFill>
              <a:srgbClr val="3563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4114800" y="4462272"/>
            <a:ext cx="1261872" cy="457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4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114800" y="4581144"/>
            <a:ext cx="1261872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0B1930"/>
                </a:solidFill>
                <a:latin typeface="맑은 고딕"/>
              </a:rPr>
              <a:t>작게 구축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5413248" y="4690872"/>
            <a:ext cx="310896" cy="0"/>
          </a:xfrm>
          <a:prstGeom prst="line">
            <a:avLst/>
          </a:prstGeom>
          <a:ln w="19050">
            <a:solidFill>
              <a:srgbClr val="3563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5806440" y="4462272"/>
            <a:ext cx="1261872" cy="457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4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806440" y="4581144"/>
            <a:ext cx="1261872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0B1930"/>
                </a:solidFill>
                <a:latin typeface="맑은 고딕"/>
              </a:rPr>
              <a:t>실제 연결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7104888" y="4690872"/>
            <a:ext cx="310895" cy="0"/>
          </a:xfrm>
          <a:prstGeom prst="line">
            <a:avLst/>
          </a:prstGeom>
          <a:ln w="19050">
            <a:solidFill>
              <a:srgbClr val="3563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7498080" y="4462272"/>
            <a:ext cx="1261872" cy="457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4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498080" y="4581144"/>
            <a:ext cx="1261872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0B1930"/>
                </a:solidFill>
                <a:latin typeface="맑은 고딕"/>
              </a:rPr>
              <a:t>데이터 확인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8796528" y="4690872"/>
            <a:ext cx="310896" cy="0"/>
          </a:xfrm>
          <a:prstGeom prst="line">
            <a:avLst/>
          </a:prstGeom>
          <a:ln w="19050">
            <a:solidFill>
              <a:srgbClr val="3563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9189720" y="4462272"/>
            <a:ext cx="1261872" cy="457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4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189720" y="4581144"/>
            <a:ext cx="1261872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0B1930"/>
                </a:solidFill>
                <a:latin typeface="맑은 고딕"/>
              </a:rPr>
              <a:t>규칙 개선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423160" y="5074920"/>
            <a:ext cx="8183879" cy="24688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15243A"/>
                </a:solidFill>
                <a:latin typeface="맑은 고딕"/>
              </a:rPr>
              <a:t>핵심 산출물: 코드가 아니라 “다음 번에도 혼자 실행할 수 있는 판단 기준”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66928" y="6537960"/>
            <a:ext cx="45720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800" b="0">
                <a:solidFill>
                  <a:srgbClr val="66758A"/>
                </a:solidFill>
                <a:latin typeface="맑은 고딕"/>
              </a:rPr>
              <a:t>FORTIFY SEO · SESSION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3주차 복습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핵심 정리 + 과제 점검 + 수강생 현황 공유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1-1.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3주차 핵심 복습 — 6가지 키워드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Claude Code 스킬 시스템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31개 SEO 스킬 + 디자인 + 영상 스킬 설치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사이트 디자인 업그레이드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agent-browser + design-taste 로 품질 확인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AI 콘텐츠 자동화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브리프 → 클러스터 → 초안 → 사람 검수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15544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백링크 네트워크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도메인 5개 + 앵커텍스트 분산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서치콘솔 + 대시보드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구글 API 연동 + 데이터 시각화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AI 영상/이미지 + MCP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Kling, GPT-image + 워드프레스 삽입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D97A06"/>
                </a:solidFill>
                <a:latin typeface="Pretendard Variable"/>
              </a:defRPr>
            </a:pPr>
            <a:r>
              <a:t>"3주차까지 만든 것: 사이트 + 콘텐츠 + 백링크 + 영상. 4주차는 데이터로 판단하고 자동화를 완성합니다."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1-2.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3주차 과제 점검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1  백링크 도메인 5개 + 앱 비밀번호 생성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→ 네이버 색인 확인 완료? 앵커텍스트 3종류 이상 삽입?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2  Search Console + GA4 세팅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→ 사이트 등록 + 사이트맵 제출 + GA4 코드 삽입 완료?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3  구글 API 키 발급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→ Cloud Console + SC API + GA4 API + JSON 키 다운로드?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4  AI 이미지 1개 생성 → 사이트 삽입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→ GPT-image-2 / Nano Banana로 히어로 이미지 만들었는지?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비즈니스 분석의 4단계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SEO 데이터를 "숫자"에서 "의사결정"으로 전환하는 프레임워크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2-1.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비즈니스 분석이란 — 데이터 → 의사결정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200" b="1">
                <a:solidFill>
                  <a:srgbClr val="1A1A1A"/>
                </a:solidFill>
                <a:latin typeface="Pretendard Variable"/>
              </a:defRPr>
            </a:pPr>
            <a:r>
              <a:t>데이터를 모으는 것 ≠ 분석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Search Console에 데이터 쌓이는 것 = 시작점일 뿐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비즈니스 분석의 목적: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"이 데이터로 다음에 뭘 해야 하는가?"에 답하는 것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4단계 프레임워크로 체계적으로 접근합니다:</a:t>
            </a:r>
          </a:p>
          <a:p>
            <a:pPr>
              <a:spcAft>
                <a:spcPts val="400"/>
              </a:spcAft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  1. 기술적 분석 → 2. 진단적 분석 → 3. 예측적 분석 → 4. 처방적 분석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단계가 올라갈수록 자동화의 가치가 커집니다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"GA4 보고서를 볼 줄 아는 것과, 그걸로 판단하는 것은 완전히 다릅니다."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2-2.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1단계: 기술적 분석 — 무슨 일이 있었는가?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400" b="1">
                <a:solidFill>
                  <a:srgbClr val="0042FF"/>
                </a:solidFill>
                <a:latin typeface="Pretendard Variable"/>
              </a:defRPr>
            </a:pPr>
            <a:r>
              <a:t>What happened?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과거 데이터를 있는 그대로 확인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도구: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GA4: 페이지뷰, 사용자, 이탈률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Search Console: 클릭, 노출, CTR, 순위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대시보드: 일별/주별 트렌드 그래프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15544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예시 질문: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"지난 7일 클릭수가 얼마였지?"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"어떤 페이지에 유입이 가장 많았지?"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"트래픽이 언제 급증했지?"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6A34A"/>
                </a:solidFill>
                <a:latin typeface="Pretendard Variable"/>
              </a:defRPr>
            </a:pPr>
            <a:r>
              <a:t>자동화 포인트: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대시보드 자동 갱신 + 슬랙 일일 요약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D97A06"/>
                </a:solidFill>
                <a:latin typeface="Pretendard Variable"/>
              </a:defRPr>
            </a:pPr>
            <a:r>
              <a:t>"숫자를 보는 단계. 대부분의 사람들이 여기서 멈춥니다."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2-3.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2단계: 진단적 분석 — 왜 그런 일이 있었는가?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400" b="1">
                <a:solidFill>
                  <a:srgbClr val="0042FF"/>
                </a:solidFill>
                <a:latin typeface="Pretendard Variable"/>
              </a:defRPr>
            </a:pPr>
            <a:r>
              <a:t>Why did it happen?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원인을 파헤치는 단계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방법: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시간 비교: 전주 대비 변화량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세그먼트: 페이지별/키워드별 분리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상관관계: 백링크 추가 → 순위 변화?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경쟁사 비교: 같은 키워드 순위 추이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15544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예시 질문: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"왜 이번 주 트래픽이 30% 떨어졌지?"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"이 페이지는 노출은 많은데 왜 클릭이 없지?"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"백링크 넣은 후 순위가 올랐나?"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6A34A"/>
                </a:solidFill>
                <a:latin typeface="Pretendard Variable"/>
              </a:defRPr>
            </a:pPr>
            <a:r>
              <a:t>자동화 포인트: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이상 감지 알림 + 순위 변동 리포트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D97A06"/>
                </a:solidFill>
                <a:latin typeface="Pretendard Variable"/>
              </a:defRPr>
            </a:pPr>
            <a:r>
              <a:t>"원인을 찾아야 대응할 수 있습니다. 감이 아니라 데이터로 진단합니다."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2-4.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3단계: 예측적 분석 — 무슨 일이 일어날 것인가?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400" b="1">
                <a:solidFill>
                  <a:srgbClr val="0042FF"/>
                </a:solidFill>
                <a:latin typeface="Pretendard Variable"/>
              </a:defRPr>
            </a:pPr>
            <a:r>
              <a:t>What will happen?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트렌드 기반 예측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방법: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시계열 예측: 다음 달 트래픽 추정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계절성 분석: 시즌 키워드 선점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경쟁 예측: 경쟁사 콘텐츠 속도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키워드 성장 곡선: 지금 투자할 키워드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15544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예시 질문: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"이 키워드 3개월 뒤 검색량은?"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"이 추세면 연말 트래픽은 어느 정도?"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"경쟁사가 이 키워드 잡기 전에 선점할까?"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6A34A"/>
                </a:solidFill>
                <a:latin typeface="Pretendard Variable"/>
              </a:defRPr>
            </a:pPr>
            <a:r>
              <a:t>자동화 포인트: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ML 예측 모델 + 트렌드 감지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D97A06"/>
                </a:solidFill>
                <a:latin typeface="Pretendard Variable"/>
              </a:defRPr>
            </a:pPr>
            <a:r>
              <a:t>"미래를 예측하면 선제 대응이 가능합니다. 이것이 SEO의 진짜 경쟁력."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2-5.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4단계: 처방적 분석 — 무엇을 해야 하는가?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400" b="1">
                <a:solidFill>
                  <a:srgbClr val="0042FF"/>
                </a:solidFill>
                <a:latin typeface="Pretendard Variable"/>
              </a:defRPr>
            </a:pPr>
            <a:r>
              <a:t>What should we do?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최적의 행동을 추천하는 단계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방법: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우선순위 자동 배정: 임팩트 x 난이도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최적화 추천: "이 페이지 타이틀 바꿔라"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자동 실행: 추천 → 승인 → 배포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A/B 테스트 자동화: 타이틀/디스크립션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15544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예시: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"노출 높고 CTR 낮은 10개 페이지 →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메타 디스크립션 자동 개선안 생성"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"순위 11~20위 키워드 →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내부링크 + 콘텐츠 보강 우선순위 제안"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6A34A"/>
                </a:solidFill>
                <a:latin typeface="Pretendard Variable"/>
              </a:defRPr>
            </a:pPr>
            <a:r>
              <a:t>자동화 포인트: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최적화 추천 + 자동 의사결정 시스템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D97A06"/>
                </a:solidFill>
                <a:latin typeface="Pretendard Variable"/>
              </a:defRPr>
            </a:pPr>
            <a:r>
              <a:t>"최종 단계: AI가 추천하고, 사람이 승인하고, 자동으로 실행됩니다."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2-6.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4단계 전체 흐름 — 우리 수업에 적용하면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6A34A"/>
                </a:solidFill>
                <a:latin typeface="Pretendard Variable"/>
              </a:defRPr>
            </a:pPr>
            <a:r>
              <a:t>기술적 분석 → 대시보드 (3주차에 만든 것)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GA4 + SC 데이터 → 시각화 → 현재 상태 파악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0584A0"/>
                </a:solidFill>
                <a:latin typeface="Pretendard Variable"/>
              </a:defRPr>
            </a:pPr>
            <a:r>
              <a:t>진단적 분석 → 이상 감지 + 원인 분석 (오늘)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"왜 떨어졌는가?" → 세그먼트 비교 → 자동 알림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7C3AED"/>
                </a:solidFill>
                <a:latin typeface="Pretendard Variable"/>
              </a:defRPr>
            </a:pPr>
            <a:r>
              <a:t>예측적 분석 → 트렌드 예측 + 시즌 대응 (오늘)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키워드 성장 곡선 → 선점 전략 → 콘텐츠 캘린더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EA580C"/>
                </a:solidFill>
                <a:latin typeface="Pretendard Variable"/>
              </a:defRPr>
            </a:pPr>
            <a:r>
              <a:t>처방적 분석 → 자동화 파이프라인 (오늘 완성)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추천 → 승인 → 배포까지 자동 + 일정 기반 운영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"4주 과정의 최종 목표: 데이터가 행동을 지시하고, 자동화가 실행하는 시스템"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트래픽 대시보드 완성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GA4 + Search Console API → 실시간 대시보드 + 이상 감지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3-1.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대시보드 구성 — 무엇을 보여줄 것인가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헤더 카드 4개: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총 클릭수 | 총 노출수 | 평균 CTR | 평균 순위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→ 전주 대비 증감 퍼센트 표시 (초록/빨강)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그래프 영역: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일별 클릭수 + 노출수 라인 차트 (Chart.js)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페이지별 성과 바 차트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테이블: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상위 키워드 20개 (클릭, 노출, CTR, 순위)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상위 페이지 10개 + 전주 대비 변화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DC2626"/>
                </a:solidFill>
                <a:latin typeface="Pretendard Variable"/>
              </a:defRPr>
            </a:pPr>
            <a:r>
              <a:t>이상 감지 패널: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순위 급락/급등 키워드 자동 하이라이트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노출 대비 CTR 이상 낮은 페이지 표시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3-2.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GA4 + SC API 코드 — Claude Code 프롬프트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프롬프트 예시: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"구글 Search Console API와 GA4 API를 연동해서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대시보드를 만들어줘.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- 최근 28일 클릭/노출/CTR/순위 (전주 대비 증감)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- 상위 키워드 20개 테이블 (정렬/필터 가능)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- 일별 트렌드 그래프 (Chart.js)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- 순위 급변 키워드 자동 하이라이트 (빨강/초록)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- 반응형 + 한국어 + credentials.json 사용"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결과: Flask 서버 + HTML 대시보드 → localhost에서 즉시 확인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핵심: API 키는 3주차에 발급받은 것 그대로 사용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"프롬프트 하나로 대시보드가 만들어집니다. 중요한 건 무엇을 보여줄지 기획하는 것."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3-3.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대시보드로 의사결정하기 — 5가지 액션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6A34A"/>
                </a:solidFill>
                <a:latin typeface="Pretendard Variable"/>
              </a:defRPr>
            </a:pPr>
            <a:r>
              <a:t>1  순위 오르는 키워드 발견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→ 콘텐츠 강화 + 내부링크 집중 → 1페이지 진입 가속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EA580C"/>
                </a:solidFill>
                <a:latin typeface="Pretendard Variable"/>
              </a:defRPr>
            </a:pPr>
            <a:r>
              <a:t>2  노출 많은데 클릭 없는 페이지 발견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→ 메타 타이틀/디스크립션 A/B 테스트 → CTR 개선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DC2626"/>
                </a:solidFill>
                <a:latin typeface="Pretendard Variable"/>
              </a:defRPr>
            </a:pPr>
            <a:r>
              <a:t>3  순위 떨어지는 키워드 발견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→ 콘텐츠 업데이트 + 백링크 추가 → 순위 회복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7C3AED"/>
                </a:solidFill>
                <a:latin typeface="Pretendard Variable"/>
              </a:defRPr>
            </a:pPr>
            <a:r>
              <a:t>4  유입 있는데 이탈 높은 페이지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→ 페이지 속도 + 디자인 + CTA 개선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0584A0"/>
                </a:solidFill>
                <a:latin typeface="Pretendard Variable"/>
              </a:defRPr>
            </a:pPr>
            <a:r>
              <a:t>5  색인 됐는데 순위 없는 페이지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→ 콘텐츠 품질 점검 + 키워드 재설정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"매주 이 5가지만 체크하면 SEO 성과가 계속 개선됩니다."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DC2626"/>
                </a:solidFill>
                <a:latin typeface="Pretendard Variable"/>
              </a:defRPr>
            </a:pPr>
            <a:r>
              <a:t>[LIVE]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0584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400" b="1">
                <a:solidFill>
                  <a:srgbClr val="1A1A1A"/>
                </a:solidFill>
                <a:latin typeface="Pretendard Variable"/>
              </a:defRPr>
            </a:pPr>
            <a:r>
              <a:t>대시보드 완성 라이브 시연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1. 3주차에 발급한 API 키로 SC + GA4 연동</a:t>
            </a:r>
          </a:p>
          <a:p>
            <a:pPr>
              <a:spcAft>
                <a:spcPts val="400"/>
              </a:spcAft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2. Claude Code에 대시보드 프롬프트 입력</a:t>
            </a:r>
          </a:p>
          <a:p>
            <a:pPr>
              <a:spcAft>
                <a:spcPts val="400"/>
              </a:spcAft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3. 실시간 데이터 확인 + 이상 감지 패널 체크</a:t>
            </a:r>
          </a:p>
          <a:p>
            <a:pPr>
              <a:spcAft>
                <a:spcPts val="400"/>
              </a:spcAft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4. "이 키워드 순위가 떨어졌는데 왜?" → 진단 실습</a:t>
            </a:r>
          </a:p>
          <a:p>
            <a:pPr>
              <a:spcAft>
                <a:spcPts val="400"/>
              </a:spcAft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5. 수강생 사이트로 직접 대시보드 생성 (희망자)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자동화 설계와 운영 일정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반복 작업을 시스템으로 — 콘텐츠 + 영상 + 발행 파이프라인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4-1.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자동화의 핵심 — "일정"이 있어야 자동화다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200" b="1">
                <a:solidFill>
                  <a:srgbClr val="1A1A1A"/>
                </a:solidFill>
                <a:latin typeface="Pretendard Variable"/>
              </a:defRPr>
            </a:pPr>
            <a:r>
              <a:t>자동화 ≠ 스크립트를 가지고 있는 것</a:t>
            </a:r>
          </a:p>
          <a:p>
            <a:pPr>
              <a:spcAft>
                <a:spcPts val="400"/>
              </a:spcAft>
              <a:defRPr sz="2200" b="1">
                <a:solidFill>
                  <a:srgbClr val="0042FF"/>
                </a:solidFill>
                <a:latin typeface="Pretendard Variable"/>
              </a:defRPr>
            </a:pPr>
            <a:r>
              <a:t>자동화 = 정해진 시간에 정해진 작업이 자동으로 돌아가는 것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필수 3요소: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1. 일정 (Schedule) — 언제 실행할 것인가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2. 파이프라인 (Pipeline) — 어떤 순서로 할 것인가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3. 모니터링 (Monitor) — 잘 돌아가고 있는가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Windows: 작업 스케줄러 (Task Scheduler)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Linux/Mac: cron job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클라우드: Cloudways cron / GitHub Actions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"코드만 만들고 수동으로 실행하면 자동화가 아닙니다. 일정이 핵심입니다."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4-2.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실전 운영 일정 — mydumbluck.com 사례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mydumbluck.com (Dumb Luck) — 뉴스·이슈 콘텐츠 사이트</a:t>
            </a:r>
          </a:p>
          <a:p/>
          <a:p>
            <a:r>
              <a:t>06:00  레퍼런스 갱신 — ReelRadar 신규 발굴/반응 수집</a:t>
            </a:r>
          </a:p>
          <a:p>
            <a:r>
              <a:t>06:30  첫 이슈 조사 — 국내 시사/생활/경제/건강 이슈</a:t>
            </a:r>
          </a:p>
          <a:p>
            <a:r>
              <a:t>08:00  카드뉴스 게시 1 — 검수 완료 콘텐츠 자동 게시</a:t>
            </a:r>
          </a:p>
          <a:p>
            <a:r>
              <a:t>08:45  영상 제작 1 — Higgsfield/Blender 음성/자막</a:t>
            </a:r>
          </a:p>
          <a:p>
            <a:r>
              <a:t>09:30  텔레그램 검토 1 — 영상/캡션 확인, 수정/피드백</a:t>
            </a:r>
          </a:p>
          <a:p>
            <a:r>
              <a:t>10:00  릴스 게시 1 — 승인된 영상만 Instagram 게시</a:t>
            </a:r>
          </a:p>
          <a:p>
            <a:r>
              <a:t>11:00  SEO 콘텐츠 — 검색엔진/에버그린 주제 보강</a:t>
            </a:r>
          </a:p>
          <a:p>
            <a:r>
              <a:t>13:30  오후 이슈 조사 — 오전 이후 점심/생활 영향 반영</a:t>
            </a:r>
          </a:p>
          <a:p>
            <a:r>
              <a:t>14:00  카드뉴스 게시 2 — 공유/저장 가치가 높은 정보</a:t>
            </a:r>
          </a:p>
          <a:p>
            <a:r>
              <a:t>15:00  영상 제작 2 — 오후 반응 주제 영상 제작</a:t>
            </a:r>
          </a:p>
          <a:p>
            <a:r>
              <a:t>16:00  텔레그램 검토 2 — 게시 전 최종 확인/수정</a:t>
            </a:r>
          </a:p>
          <a:p>
            <a:r>
              <a:t>16:30  릴스 게시 2 — 승인된 영상만 Instagram 게시</a:t>
            </a:r>
          </a:p>
          <a:p>
            <a:r>
              <a:t>18:00  저녁 이슈 조사 — 후속 기사와 다음 후보 점검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"하루 전체가 파이프라인입니다. 반복 작업은 자동화하고, 사람은 주제·근거·표현·승인을 판단합니다."</a:t>
            </a:r>
          </a:p>
        </p:txBody>
      </p:sp>
    </p:spTree>
  </p:cSld>
  <p:clrMapOvr>
    <a:masterClrMapping/>
  </p:clrMapOvr>
</p:sld>
</file>

<file path=ppt/slides/slide2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4-3.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실전 운영 일정 — koreaful.info 사례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koreaful.info — 해외 미용/성형/여행 가이드 (영문)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PC ON 08:45 ~ 17:00 기준: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홈페이지 15편 — 15개 시간대에 1편씩 개별 발행</a:t>
            </a:r>
          </a:p>
          <a:p>
            <a:pPr>
              <a:spcAft>
                <a:spcPts val="400"/>
              </a:spcAft>
              <a:defRPr sz="1600" b="0">
                <a:solidFill>
                  <a:srgbClr val="888888"/>
                </a:solidFill>
                <a:latin typeface="Pretendard Variable"/>
              </a:defRPr>
            </a:pPr>
            <a:r>
              <a:t>  07:15 / 08:45 / 09:30 / 10:15 / 11:15 / 12:00 ...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카드뉴스 2개 — 06:00~14:00 / 14:00~18:00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릴스 2개 — 10:30~18:00 릴스 제작/승인/게시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6A34A"/>
                </a:solidFill>
                <a:latin typeface="Pretendard Variable"/>
              </a:defRPr>
            </a:pPr>
            <a:r>
              <a:t>24시간 자동: Cloudways 서버 자동 운영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홈페이지/카드뉴스/릴스의 큐를 통해 예약 게시 → 승인 후 게시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08:00  카드뉴스 1차 발행 (전날 승인 분)</a:t>
            </a:r>
          </a:p>
          <a:p>
            <a:pPr>
              <a:spcAft>
                <a:spcPts val="400"/>
              </a:spcAft>
              <a:defRPr sz="1800" b="0">
                <a:solidFill>
                  <a:srgbClr val="7C3AED"/>
                </a:solidFill>
                <a:latin typeface="Pretendard Variable"/>
              </a:defRPr>
            </a:pPr>
            <a:r>
              <a:t>08:45  오전 릴스 제작 시작 (GPT2 + Blender)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10:30  오전 릴스 게시 목록 (승인 후 게시)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18:00  오후 릴스 게시 목록 (승인 후 게시)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19" y="603504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rPr lang="ko-KR" altLang="en-US"/>
              <a:t>"콘텐츠 종류별로 일정을 나누면 관리가 쉽고, 빠진 게 없습니다."</a:t>
            </a:r>
            <a:endParaRPr lang="ko-KR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4-4.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분산 자동화 — Cloudways cron + Windows 작업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Cloudways cron — PC가 꺼져도 계속</a:t>
            </a:r>
          </a:p>
          <a:p>
            <a:r>
              <a:t>  기사 수집·검수·예약 발행</a:t>
            </a:r>
          </a:p>
          <a:p>
            <a:r>
              <a:t>  ReelRadar 06:00 레퍼런스 수집</a:t>
            </a:r>
          </a:p>
          <a:p>
            <a:r>
              <a:t>  카드뉴스 큐·승인 릴스 게시</a:t>
            </a:r>
          </a:p>
          <a:p>
            <a:r>
              <a:t>  GA4/GSC·Telegram 상태 처리</a:t>
            </a:r>
          </a:p>
          <a:p/>
          <a:p>
            <a:r>
              <a:t>Windows 작업 스케줄러 — PC가 켜진 제작 시간</a:t>
            </a:r>
          </a:p>
          <a:p>
            <a:r>
              <a:t>  08:45 / 15:00 영상 제작 큐 시작</a:t>
            </a:r>
          </a:p>
          <a:p>
            <a:r>
              <a:t>  Higgsfield·Blender·고해상도 FFmpeg</a:t>
            </a:r>
          </a:p>
          <a:p>
            <a:r>
              <a:t>  공용 잠금: 한 작업이 끝나면 다음 작업 자동 시작</a:t>
            </a:r>
          </a:p>
          <a:p/>
          <a:p>
            <a:r>
              <a:t>운영 원칙</a:t>
            </a:r>
          </a:p>
          <a:p>
            <a:r>
              <a:t>  StartWhenAvailable + 중복 잠금 + 실행 영수증</a:t>
            </a:r>
          </a:p>
          <a:p>
            <a:r>
              <a:t>  늦게 끝난 영상은 승인 없이 억지 게시하지 않음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"자동화는 한 컴퓨터가 아니라, 각 작업에 맞는 실행 환경을 배치하는 설계입니다."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4-5.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API 연결의 기본 — 인증·대상·검증·복구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자동화 파이프라인의 핵심 = 신뢰할 수 있는 연결</a:t>
            </a:r>
          </a:p>
          <a:p/>
          <a:p>
            <a:r>
              <a:t>실제 연결:</a:t>
            </a:r>
          </a:p>
          <a:p>
            <a:r>
              <a:t>  Google Search Console / GA4 — 검색·행동 데이터</a:t>
            </a:r>
          </a:p>
          <a:p>
            <a:r>
              <a:t>  WordPress REST — 콘텐츠·상태·관리 화면</a:t>
            </a:r>
          </a:p>
          <a:p>
            <a:r>
              <a:t>  Meta Graph — Instagram 발행·공개 결과 조회</a:t>
            </a:r>
          </a:p>
          <a:p>
            <a:r>
              <a:t>  Telegram Bot — 검토·승인·수정·알림</a:t>
            </a:r>
          </a:p>
          <a:p>
            <a:r>
              <a:t>  Google Sheets — 운영 DB 미러</a:t>
            </a:r>
          </a:p>
          <a:p>
            <a:r>
              <a:t>  Higgsfield MCP — 이미지·영상 제작 도구 호출</a:t>
            </a:r>
          </a:p>
          <a:p/>
          <a:p>
            <a:r>
              <a:t>공통 패턴:</a:t>
            </a:r>
          </a:p>
          <a:p>
            <a:r>
              <a:t>  1. 앱 등록·OAuth → 2. 최소 권한 → 3. 대상 ID 검증</a:t>
            </a:r>
          </a:p>
          <a:p>
            <a:r>
              <a:t>  → 4. 안전 저장 → 5. 실제 read-back → 6. 만료·재시도·중복 방지</a:t>
            </a:r>
          </a:p>
          <a:p/>
          <a:p>
            <a:r>
              <a:t>연결 성공 화면과 운영 가능한 자동화는 다릅니다.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"API는 한 번 붙이는 기능이 아니라, 계속 검증하고 복구하는 운영 계약입니다."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실전 사례: Koreaful &amp; mydumbluck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수업에서 배운 모든 것을 종합한 실제 프로젝트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5-1.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Koreaful — 해외 미용/여행 가이드 사이트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koreaful.info — 영어권 대상 한국 여행/미용/성형 가이드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사이트 구조: Hub &amp; Spoke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허브: Plastic Surgery, Dermatology, Travel, SIM Card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스포크: Botox, Rhinoplasty, Filler, Hair Loss 등 세부 페이지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A1A1A"/>
                </a:solidFill>
                <a:latin typeface="Pretendard Variable"/>
              </a:defRPr>
            </a:pPr>
            <a:r>
              <a:t>적용한 기술들: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디자인 시스템: Space Grotesk + Inter, 코럴 CTA, 벤토 그리드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워드프레스 REST API로 콘텐츠 자동 배포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SEO: robots.txt, sitemap, Schema.org, 내부링크 자동화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이미지: AI 생성 + 최적화 + WebP 변환</a:t>
            </a:r>
          </a:p>
          <a:p>
            <a:pPr>
              <a:spcAft>
                <a:spcPts val="400"/>
              </a:spcAft>
              <a:defRPr sz="1800" b="0">
                <a:solidFill>
                  <a:srgbClr val="7C3AED"/>
                </a:solidFill>
                <a:latin typeface="Pretendard Variable"/>
              </a:defRPr>
            </a:pPr>
            <a:r>
              <a:t>  - 릴스 제작: 레퍼런스 분석 → GPT2 + Kling으로 영상 생성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- 일정 기반 자동 발행: 15개 시간대 분산 게시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"수업에서 배운 사이트맵 → 디자인 → 콘텐츠 → 백링크 → 영상 → 자동화를 모두 적용한 사례"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5-2.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mydumbluck.com — 국내 뉴스/이슈 콘텐츠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mydumbluck.com (Dumb Luck) — 한국어 뉴스·이슈 콘텐츠 미디어</a:t>
            </a:r>
          </a:p>
          <a:p/>
          <a:p>
            <a:r>
              <a:t>핵심 전략:</a:t>
            </a:r>
          </a:p>
          <a:p>
            <a:r>
              <a:t>  - 빈사이 시사/생활/경제 이슈를 빠르게 콘텐츠화</a:t>
            </a:r>
          </a:p>
          <a:p>
            <a:r>
              <a:t>  - 운영 목표: 카드뉴스 2회 + 릴스 2회 + 홈페이지 분산 발행</a:t>
            </a:r>
          </a:p>
          <a:p>
            <a:r>
              <a:t>  - 레퍼런스 기반: ourlogmag, almond_mag 등 국내 매거진 참고</a:t>
            </a:r>
          </a:p>
          <a:p/>
          <a:p>
            <a:r>
              <a:t>자동화 파이프라인:</a:t>
            </a:r>
          </a:p>
          <a:p>
            <a:r>
              <a:t>  1. 이슈 조사 (06:30/13:30/18:00) — 트렌드 키워드 수집</a:t>
            </a:r>
          </a:p>
          <a:p>
            <a:r>
              <a:t>  2. 콘텐츠 생성 — AI 초안 → 편집 → 디자인</a:t>
            </a:r>
          </a:p>
          <a:p>
            <a:r>
              <a:t>  3. 영상 제작 — Higgsfield + Blender + FFmpeg</a:t>
            </a:r>
          </a:p>
          <a:p>
            <a:r>
              <a:t>  4. 검토 — 텔레그램 봇으로 미리보기 + 피드백</a:t>
            </a:r>
          </a:p>
          <a:p>
            <a:r>
              <a:t>  5. 게시 — 승인된 것만 자동 발행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"반복 작업은 자동화하고, 사람은 주제·근거·표현·승인을 판단합니다."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5-3.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두 프로젝트의 공통점 — 설계가 먼저다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1. 비즈니스 모델 먼저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Koreaful: 의료 관광 가이드 → 병원 소개 수익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mydumbluck: 뉴스 미디어 → 광고 + 구독 수익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2. 타겟 + 키워드 먼저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Koreaful: "korea plastic surgery", "botox korea" 등 영문 키워드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mydumbluck: 네이버/구글 트렌딩 국문 키워드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3. 콘텐츠 파이프라인 설계 먼저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어떤 유형의 콘텐츠를 / 어떤 주기로 / 어떤 채널에 발행할지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4. 레퍼런스 분석 먼저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좋은 사례를 먼저 찾고 → 구조/프레임을 추출 → 내 것으로 재해석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"코딩부터 시작하면 안 됩니다. 설계 → 레퍼런스 → 기획 → 그다음에 구현."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9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58368"/>
            <a:ext cx="201168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6B35"/>
                </a:solidFill>
                <a:latin typeface="맑은 고딕"/>
              </a:rPr>
              <a:t>SPECIAL LAB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444752"/>
            <a:ext cx="9875520" cy="6400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300" b="1">
                <a:solidFill>
                  <a:srgbClr val="FFFFFF"/>
                </a:solidFill>
                <a:latin typeface="맑은 고딕"/>
              </a:rPr>
              <a:t>실전 자동화 시스템 해부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2267712"/>
            <a:ext cx="8961120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600" b="0">
                <a:solidFill>
                  <a:srgbClr val="BFD0E6"/>
                </a:solidFill>
                <a:latin typeface="맑은 고딕"/>
              </a:rPr>
              <a:t>mydumbluck.com · koreaful.com · FortifySEO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13232" y="2926080"/>
            <a:ext cx="10579608" cy="0"/>
          </a:xfrm>
          <a:prstGeom prst="line">
            <a:avLst/>
          </a:prstGeom>
          <a:ln w="15240">
            <a:solidFill>
              <a:srgbClr val="3141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731520" y="3401568"/>
            <a:ext cx="2487168" cy="438912"/>
          </a:xfrm>
          <a:prstGeom prst="roundRect">
            <a:avLst/>
          </a:prstGeom>
          <a:solidFill>
            <a:srgbClr val="142A47"/>
          </a:solidFill>
          <a:ln w="12700">
            <a:solidFill>
              <a:srgbClr val="2B4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3511296"/>
            <a:ext cx="248716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사이트 기획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93008" y="3401568"/>
            <a:ext cx="2487168" cy="438912"/>
          </a:xfrm>
          <a:prstGeom prst="roundRect">
            <a:avLst/>
          </a:prstGeom>
          <a:solidFill>
            <a:srgbClr val="142A47"/>
          </a:solidFill>
          <a:ln w="12700">
            <a:solidFill>
              <a:srgbClr val="2B4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493008" y="3511296"/>
            <a:ext cx="248716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Cloudways SSH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54496" y="3401568"/>
            <a:ext cx="2487168" cy="438912"/>
          </a:xfrm>
          <a:prstGeom prst="roundRect">
            <a:avLst/>
          </a:prstGeom>
          <a:solidFill>
            <a:srgbClr val="142A47"/>
          </a:solidFill>
          <a:ln w="12700">
            <a:solidFill>
              <a:srgbClr val="2B4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54496" y="3511296"/>
            <a:ext cx="248716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WordPress API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015984" y="3401568"/>
            <a:ext cx="2487168" cy="438912"/>
          </a:xfrm>
          <a:prstGeom prst="roundRect">
            <a:avLst/>
          </a:prstGeom>
          <a:solidFill>
            <a:srgbClr val="142A47"/>
          </a:solidFill>
          <a:ln w="12700">
            <a:solidFill>
              <a:srgbClr val="2B4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015984" y="3511296"/>
            <a:ext cx="248716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GA4·GSC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4114800"/>
            <a:ext cx="2487168" cy="438912"/>
          </a:xfrm>
          <a:prstGeom prst="roundRect">
            <a:avLst/>
          </a:prstGeom>
          <a:solidFill>
            <a:srgbClr val="142A47"/>
          </a:solidFill>
          <a:ln w="12700">
            <a:solidFill>
              <a:srgbClr val="2B4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224528"/>
            <a:ext cx="248716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Meta·Instagram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93008" y="4114800"/>
            <a:ext cx="2487168" cy="438912"/>
          </a:xfrm>
          <a:prstGeom prst="roundRect">
            <a:avLst/>
          </a:prstGeom>
          <a:solidFill>
            <a:srgbClr val="142A47"/>
          </a:solidFill>
          <a:ln w="12700">
            <a:solidFill>
              <a:srgbClr val="2B4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493008" y="4224528"/>
            <a:ext cx="248716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Telegram 승인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54496" y="4114800"/>
            <a:ext cx="2487168" cy="438912"/>
          </a:xfrm>
          <a:prstGeom prst="roundRect">
            <a:avLst/>
          </a:prstGeom>
          <a:solidFill>
            <a:srgbClr val="142A47"/>
          </a:solidFill>
          <a:ln w="12700">
            <a:solidFill>
              <a:srgbClr val="2B4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54496" y="4224528"/>
            <a:ext cx="248716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ReelRadar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15984" y="4114800"/>
            <a:ext cx="2487168" cy="438912"/>
          </a:xfrm>
          <a:prstGeom prst="roundRect">
            <a:avLst/>
          </a:prstGeom>
          <a:solidFill>
            <a:srgbClr val="142A47"/>
          </a:solidFill>
          <a:ln w="12700">
            <a:solidFill>
              <a:srgbClr val="2B4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015984" y="4224528"/>
            <a:ext cx="248716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Higgsfield·Blender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5230368"/>
            <a:ext cx="10515600" cy="4114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000" b="1">
                <a:solidFill>
                  <a:srgbClr val="FF6B35"/>
                </a:solidFill>
                <a:latin typeface="맑은 고딕"/>
              </a:rPr>
              <a:t>기획 → 연결 → 제작 → 배포 → 측정 → 학습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" y="5815584"/>
            <a:ext cx="105156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200" b="0">
                <a:solidFill>
                  <a:srgbClr val="BFD0E6"/>
                </a:solidFill>
                <a:latin typeface="맑은 고딕"/>
              </a:rPr>
              <a:t>“자동화”를 기능 목록이 아니라 운영 가능한 하나의 시스템으로 봅니다.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27432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SYSTEM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85216"/>
            <a:ext cx="10972800" cy="52120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>
                <a:solidFill>
                  <a:srgbClr val="0B1930"/>
                </a:solidFill>
                <a:latin typeface="맑은 고딕"/>
              </a:rPr>
              <a:t>한 장으로 보는 전체 자동화 구조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1124712"/>
            <a:ext cx="1088136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>
                <a:solidFill>
                  <a:srgbClr val="66758A"/>
                </a:solidFill>
                <a:latin typeface="맑은 고딕"/>
              </a:rPr>
              <a:t>사람이 방향과 승인 기준을 정하고, 서버와 API가 반복 작업을 수행합니다.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463040"/>
            <a:ext cx="11045952" cy="0"/>
          </a:xfrm>
          <a:prstGeom prst="line">
            <a:avLst/>
          </a:prstGeom>
          <a:ln w="12700">
            <a:solidFill>
              <a:srgbClr val="DCE3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502920" y="1874519"/>
            <a:ext cx="1965960" cy="2971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874519"/>
            <a:ext cx="1965960" cy="475488"/>
          </a:xfrm>
          <a:prstGeom prst="roundRect">
            <a:avLst/>
          </a:prstGeom>
          <a:solidFill>
            <a:srgbClr val="12A4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2011680"/>
            <a:ext cx="19659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맑은 고딕"/>
              </a:rPr>
              <a:t>발견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615184"/>
            <a:ext cx="1600200" cy="411480"/>
          </a:xfrm>
          <a:prstGeom prst="round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724912"/>
            <a:ext cx="16002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0B1930"/>
                </a:solidFill>
                <a:latin typeface="맑은 고딕"/>
              </a:rPr>
              <a:t>KeywordLens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3227832"/>
            <a:ext cx="1600200" cy="411480"/>
          </a:xfrm>
          <a:prstGeom prst="round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3337560"/>
            <a:ext cx="16002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0B1930"/>
                </a:solidFill>
                <a:latin typeface="맑은 고딕"/>
              </a:rPr>
              <a:t>뉴스·정책 원문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840480"/>
            <a:ext cx="1600200" cy="411480"/>
          </a:xfrm>
          <a:prstGeom prst="round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950208"/>
            <a:ext cx="16002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0B1930"/>
                </a:solidFill>
                <a:latin typeface="맑은 고딕"/>
              </a:rPr>
              <a:t>ReelRadar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2478024" y="3383280"/>
            <a:ext cx="246888" cy="0"/>
          </a:xfrm>
          <a:prstGeom prst="line">
            <a:avLst/>
          </a:prstGeom>
          <a:ln w="1778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2816352" y="1874519"/>
            <a:ext cx="1965960" cy="2971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2816352" y="1874519"/>
            <a:ext cx="1965960" cy="475488"/>
          </a:xfrm>
          <a:prstGeom prst="roundRect">
            <a:avLst/>
          </a:prstGeom>
          <a:solidFill>
            <a:srgbClr val="356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816352" y="2011680"/>
            <a:ext cx="19659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맑은 고딕"/>
              </a:rPr>
              <a:t>판단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999232" y="2615184"/>
            <a:ext cx="1600200" cy="411480"/>
          </a:xfrm>
          <a:prstGeom prst="round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999232" y="2724912"/>
            <a:ext cx="16002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0B1930"/>
                </a:solidFill>
                <a:latin typeface="맑은 고딕"/>
              </a:rPr>
              <a:t>주제 점수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999232" y="3227832"/>
            <a:ext cx="1600200" cy="411480"/>
          </a:xfrm>
          <a:prstGeom prst="round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999232" y="3337560"/>
            <a:ext cx="16002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0B1930"/>
                </a:solidFill>
                <a:latin typeface="맑은 고딕"/>
              </a:rPr>
              <a:t>출처 교차검증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999232" y="3840480"/>
            <a:ext cx="1600200" cy="411480"/>
          </a:xfrm>
          <a:prstGeom prst="round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999232" y="3950208"/>
            <a:ext cx="16002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0B1930"/>
                </a:solidFill>
                <a:latin typeface="맑은 고딕"/>
              </a:rPr>
              <a:t>채널 적합도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4791456" y="3383280"/>
            <a:ext cx="246888" cy="0"/>
          </a:xfrm>
          <a:prstGeom prst="line">
            <a:avLst/>
          </a:prstGeom>
          <a:ln w="1778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5129783" y="1874519"/>
            <a:ext cx="1965960" cy="2971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5129783" y="1874519"/>
            <a:ext cx="1965960" cy="475488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129783" y="2011680"/>
            <a:ext cx="19659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맑은 고딕"/>
              </a:rPr>
              <a:t>제작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312664" y="2615184"/>
            <a:ext cx="1600200" cy="411480"/>
          </a:xfrm>
          <a:prstGeom prst="round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312664" y="2724912"/>
            <a:ext cx="16002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0B1930"/>
                </a:solidFill>
                <a:latin typeface="맑은 고딕"/>
              </a:rPr>
              <a:t>기사·카드뉴스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312664" y="3227832"/>
            <a:ext cx="1600200" cy="411480"/>
          </a:xfrm>
          <a:prstGeom prst="round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312664" y="3337560"/>
            <a:ext cx="16002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0B1930"/>
                </a:solidFill>
                <a:latin typeface="맑은 고딕"/>
              </a:rPr>
              <a:t>Higgsfield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312664" y="3840480"/>
            <a:ext cx="1600200" cy="411480"/>
          </a:xfrm>
          <a:prstGeom prst="round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312664" y="3950208"/>
            <a:ext cx="16002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0B1930"/>
                </a:solidFill>
                <a:latin typeface="맑은 고딕"/>
              </a:rPr>
              <a:t>Blender·FFmpeg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7104888" y="3383280"/>
            <a:ext cx="246887" cy="0"/>
          </a:xfrm>
          <a:prstGeom prst="line">
            <a:avLst/>
          </a:prstGeom>
          <a:ln w="1778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7443216" y="1874519"/>
            <a:ext cx="1965960" cy="2971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7443216" y="1874519"/>
            <a:ext cx="1965960" cy="475488"/>
          </a:xfrm>
          <a:prstGeom prst="roundRect">
            <a:avLst/>
          </a:prstGeom>
          <a:solidFill>
            <a:srgbClr val="1FA7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443216" y="2011680"/>
            <a:ext cx="19659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맑은 고딕"/>
              </a:rPr>
              <a:t>배포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626096" y="2615184"/>
            <a:ext cx="1600200" cy="411480"/>
          </a:xfrm>
          <a:prstGeom prst="round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626096" y="2724912"/>
            <a:ext cx="16002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0B1930"/>
                </a:solidFill>
                <a:latin typeface="맑은 고딕"/>
              </a:rPr>
              <a:t>WordPress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626096" y="3227832"/>
            <a:ext cx="1600200" cy="411480"/>
          </a:xfrm>
          <a:prstGeom prst="round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626096" y="3337560"/>
            <a:ext cx="16002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0B1930"/>
                </a:solidFill>
                <a:latin typeface="맑은 고딕"/>
              </a:rPr>
              <a:t>Instagram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626096" y="3840480"/>
            <a:ext cx="1600200" cy="411480"/>
          </a:xfrm>
          <a:prstGeom prst="round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626096" y="3950208"/>
            <a:ext cx="16002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0B1930"/>
                </a:solidFill>
                <a:latin typeface="맑은 고딕"/>
              </a:rPr>
              <a:t>Telegram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9418320" y="3383280"/>
            <a:ext cx="246888" cy="0"/>
          </a:xfrm>
          <a:prstGeom prst="line">
            <a:avLst/>
          </a:prstGeom>
          <a:ln w="1778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ounded Rectangle 45"/>
          <p:cNvSpPr/>
          <p:nvPr/>
        </p:nvSpPr>
        <p:spPr>
          <a:xfrm>
            <a:off x="9756648" y="1874519"/>
            <a:ext cx="1965960" cy="2971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9756648" y="1874519"/>
            <a:ext cx="1965960" cy="475488"/>
          </a:xfrm>
          <a:prstGeom prst="round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756648" y="2011680"/>
            <a:ext cx="19659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맑은 고딕"/>
              </a:rPr>
              <a:t>측정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9939528" y="2615184"/>
            <a:ext cx="1600200" cy="411480"/>
          </a:xfrm>
          <a:prstGeom prst="round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9939528" y="2724912"/>
            <a:ext cx="16002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0B1930"/>
                </a:solidFill>
                <a:latin typeface="맑은 고딕"/>
              </a:rPr>
              <a:t>GA4·GSC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939528" y="3227832"/>
            <a:ext cx="1600200" cy="411480"/>
          </a:xfrm>
          <a:prstGeom prst="round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939528" y="3337560"/>
            <a:ext cx="16002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0B1930"/>
                </a:solidFill>
                <a:latin typeface="맑은 고딕"/>
              </a:rPr>
              <a:t>Meta Insights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9939528" y="3840480"/>
            <a:ext cx="1600200" cy="411480"/>
          </a:xfrm>
          <a:prstGeom prst="round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939528" y="3950208"/>
            <a:ext cx="16002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0B1930"/>
                </a:solidFill>
                <a:latin typeface="맑은 고딕"/>
              </a:rPr>
              <a:t>운영 로그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67512" y="5230368"/>
            <a:ext cx="10789920" cy="713232"/>
          </a:xfrm>
          <a:prstGeom prst="roundRect">
            <a:avLst/>
          </a:prstGeom>
          <a:solidFill>
            <a:srgbClr val="0B19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77824" y="5449824"/>
            <a:ext cx="105156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6B35"/>
                </a:solidFill>
                <a:latin typeface="맑은 고딕"/>
              </a:rPr>
              <a:t>학습 루프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993392" y="5422392"/>
            <a:ext cx="905256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맑은 고딕"/>
              </a:rPr>
              <a:t>실제 반응 → 형식별 점수 갱신 → 다음 후보 선택 → 사람 승인 → 다시 측정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66928" y="6537960"/>
            <a:ext cx="45720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800" b="0">
                <a:solidFill>
                  <a:srgbClr val="66758A"/>
                </a:solidFill>
                <a:latin typeface="맑은 고딕"/>
              </a:rPr>
              <a:t>FORTIFY SEO · SESSION 4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27432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PLANNING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85216"/>
            <a:ext cx="10972800" cy="52120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>
                <a:solidFill>
                  <a:srgbClr val="0B1930"/>
                </a:solidFill>
                <a:latin typeface="맑은 고딕"/>
              </a:rPr>
              <a:t>사이트를 만들기 전에 먼저 결정한 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1124712"/>
            <a:ext cx="1088136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>
                <a:solidFill>
                  <a:srgbClr val="66758A"/>
                </a:solidFill>
                <a:latin typeface="맑은 고딕"/>
              </a:rPr>
              <a:t>같은 자동화라도 사업모델·검색의도·콘텐츠 단위가 다르면 설계가 달라집니다.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463040"/>
            <a:ext cx="11045952" cy="0"/>
          </a:xfrm>
          <a:prstGeom prst="line">
            <a:avLst/>
          </a:prstGeom>
          <a:ln w="12700">
            <a:solidFill>
              <a:srgbClr val="DCE3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566928" y="1783080"/>
            <a:ext cx="1143000" cy="475488"/>
          </a:xfrm>
          <a:prstGeom prst="rect">
            <a:avLst/>
          </a:prstGeom>
          <a:solidFill>
            <a:srgbClr val="0B19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920240"/>
            <a:ext cx="114300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설계 질문</a:t>
            </a:r>
          </a:p>
        </p:txBody>
      </p:sp>
      <p:sp>
        <p:nvSpPr>
          <p:cNvPr id="8" name="Rectangle 7"/>
          <p:cNvSpPr/>
          <p:nvPr/>
        </p:nvSpPr>
        <p:spPr>
          <a:xfrm>
            <a:off x="1764792" y="1783080"/>
            <a:ext cx="3383280" cy="475488"/>
          </a:xfrm>
          <a:prstGeom prst="rect">
            <a:avLst/>
          </a:prstGeom>
          <a:solidFill>
            <a:srgbClr val="0B19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764792" y="1920240"/>
            <a:ext cx="338328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DumLuck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02936" y="1783080"/>
            <a:ext cx="3383280" cy="475488"/>
          </a:xfrm>
          <a:prstGeom prst="rect">
            <a:avLst/>
          </a:prstGeom>
          <a:solidFill>
            <a:srgbClr val="0B19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202936" y="1920240"/>
            <a:ext cx="338328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Koreaful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641080" y="1783080"/>
            <a:ext cx="2834640" cy="475488"/>
          </a:xfrm>
          <a:prstGeom prst="rect">
            <a:avLst/>
          </a:prstGeom>
          <a:solidFill>
            <a:srgbClr val="0B19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41080" y="1920240"/>
            <a:ext cx="283464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FortifySEO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6928" y="2350008"/>
            <a:ext cx="1143000" cy="713232"/>
          </a:xfrm>
          <a:prstGeom prst="rect">
            <a:avLst/>
          </a:prstGeom>
          <a:solidFill>
            <a:srgbClr val="F4F7FB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2459736"/>
            <a:ext cx="960120" cy="484632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0B1930"/>
                </a:solidFill>
                <a:latin typeface="맑은 고딕"/>
              </a:rPr>
              <a:t>목표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764792" y="2350008"/>
            <a:ext cx="3383280" cy="713232"/>
          </a:xfrm>
          <a:prstGeom prst="rect">
            <a:avLst/>
          </a:prstGeom>
          <a:solidFill>
            <a:srgbClr val="F4F7FB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856232" y="2459736"/>
            <a:ext cx="3200400" cy="484632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0B1930"/>
                </a:solidFill>
                <a:latin typeface="맑은 고딕"/>
              </a:rPr>
              <a:t>국내 이슈 미디어 · 광고/구독 가능성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202936" y="2350008"/>
            <a:ext cx="3383280" cy="713232"/>
          </a:xfrm>
          <a:prstGeom prst="rect">
            <a:avLst/>
          </a:prstGeom>
          <a:solidFill>
            <a:srgbClr val="F4F7FB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294376" y="2459736"/>
            <a:ext cx="3200400" cy="484632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0B1930"/>
                </a:solidFill>
                <a:latin typeface="맑은 고딕"/>
              </a:rPr>
              <a:t>영문 한국 여행·미용 가이드 · 리드/제휴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641080" y="2350008"/>
            <a:ext cx="2834640" cy="713232"/>
          </a:xfrm>
          <a:prstGeom prst="rect">
            <a:avLst/>
          </a:prstGeom>
          <a:solidFill>
            <a:srgbClr val="F4F7FB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732520" y="2459736"/>
            <a:ext cx="2651760" cy="484632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0B1930"/>
                </a:solidFill>
                <a:latin typeface="맑은 고딕"/>
              </a:rPr>
              <a:t>SEO 운영 체계 · 컨설팅/교육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118103"/>
            <a:ext cx="114300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8368" y="3227832"/>
            <a:ext cx="960120" cy="484632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0B1930"/>
                </a:solidFill>
                <a:latin typeface="맑은 고딕"/>
              </a:rPr>
              <a:t>대상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764792" y="3118103"/>
            <a:ext cx="338328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856232" y="3227832"/>
            <a:ext cx="3200400" cy="484632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0B1930"/>
                </a:solidFill>
                <a:latin typeface="맑은 고딕"/>
              </a:rPr>
              <a:t>50–60대 중심 생활·경제·건강 독자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202936" y="3118103"/>
            <a:ext cx="338328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294376" y="3227832"/>
            <a:ext cx="3200400" cy="484632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0B1930"/>
                </a:solidFill>
                <a:latin typeface="맑은 고딕"/>
              </a:rPr>
              <a:t>방한 전 정보를 찾는 해외 사용자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641080" y="3118103"/>
            <a:ext cx="28346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732520" y="3227832"/>
            <a:ext cx="2651760" cy="484632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0B1930"/>
                </a:solidFill>
                <a:latin typeface="맑은 고딕"/>
              </a:rPr>
              <a:t>사이트 운영자·병원·지역사업자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3886200"/>
            <a:ext cx="1143000" cy="713232"/>
          </a:xfrm>
          <a:prstGeom prst="rect">
            <a:avLst/>
          </a:prstGeom>
          <a:solidFill>
            <a:srgbClr val="F4F7FB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58368" y="3995928"/>
            <a:ext cx="960120" cy="484632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0B1930"/>
                </a:solidFill>
                <a:latin typeface="맑은 고딕"/>
              </a:rPr>
              <a:t>핵심 단위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764792" y="3886200"/>
            <a:ext cx="3383280" cy="713232"/>
          </a:xfrm>
          <a:prstGeom prst="rect">
            <a:avLst/>
          </a:prstGeom>
          <a:solidFill>
            <a:srgbClr val="F4F7FB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856232" y="3995928"/>
            <a:ext cx="3200400" cy="484632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0B1930"/>
                </a:solidFill>
                <a:latin typeface="맑은 고딕"/>
              </a:rPr>
              <a:t>뉴스형 글 + SEO 글 + 카드 + 릴스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202936" y="3886200"/>
            <a:ext cx="3383280" cy="713232"/>
          </a:xfrm>
          <a:prstGeom prst="rect">
            <a:avLst/>
          </a:prstGeom>
          <a:solidFill>
            <a:srgbClr val="F4F7FB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294376" y="3995928"/>
            <a:ext cx="3200400" cy="484632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0B1930"/>
                </a:solidFill>
                <a:latin typeface="맑은 고딕"/>
              </a:rPr>
              <a:t>Hub/Spoke 가이드 + 지역 릴스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641080" y="3886200"/>
            <a:ext cx="2834640" cy="713232"/>
          </a:xfrm>
          <a:prstGeom prst="rect">
            <a:avLst/>
          </a:prstGeom>
          <a:solidFill>
            <a:srgbClr val="F4F7FB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732520" y="3995928"/>
            <a:ext cx="2651760" cy="484632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0B1930"/>
                </a:solidFill>
                <a:latin typeface="맑은 고딕"/>
              </a:rPr>
              <a:t>감사·액션·키워드·모니터링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66928" y="4654296"/>
            <a:ext cx="114300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58368" y="4764024"/>
            <a:ext cx="960120" cy="484632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0B1930"/>
                </a:solidFill>
                <a:latin typeface="맑은 고딕"/>
              </a:rPr>
              <a:t>판단 지표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764792" y="4654296"/>
            <a:ext cx="338328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856232" y="4764024"/>
            <a:ext cx="3200400" cy="484632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0B1930"/>
                </a:solidFill>
                <a:latin typeface="맑은 고딕"/>
              </a:rPr>
              <a:t>노출·클릭·SNS 저장/공유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202936" y="4654296"/>
            <a:ext cx="338328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294376" y="4764024"/>
            <a:ext cx="3200400" cy="484632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0B1930"/>
                </a:solidFill>
                <a:latin typeface="맑은 고딕"/>
              </a:rPr>
              <a:t>검색 유입·문의·콘텐츠 전환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641080" y="4654296"/>
            <a:ext cx="28346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732520" y="4764024"/>
            <a:ext cx="2651760" cy="484632"/>
          </a:xfrm>
          <a:prstGeom prst="rect">
            <a:avLst/>
          </a:prstGeom>
          <a:noFill/>
        </p:spPr>
        <p:txBody>
          <a:bodyPr wrap="square" lIns="54864" rIns="54864" tIns="54864" bIns="54864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0B1930"/>
                </a:solidFill>
                <a:latin typeface="맑은 고딕"/>
              </a:rPr>
              <a:t>조치 완료·순위·문의·실험 결과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58368" y="5623560"/>
            <a:ext cx="10835640" cy="502920"/>
          </a:xfrm>
          <a:prstGeom prst="roundRect">
            <a:avLst/>
          </a:prstGeom>
          <a:solidFill>
            <a:srgbClr val="FF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68680" y="5769864"/>
            <a:ext cx="10287000" cy="21945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1">
                <a:solidFill>
                  <a:srgbClr val="15243A"/>
                </a:solidFill>
                <a:latin typeface="맑은 고딕"/>
              </a:rPr>
              <a:t>원칙  |  “무엇을 자동화할까?”보다 먼저 “어떤 의사결정을 반복할까?”를 정합니다.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6928" y="6537960"/>
            <a:ext cx="45720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800" b="0">
                <a:solidFill>
                  <a:srgbClr val="66758A"/>
                </a:solidFill>
                <a:latin typeface="맑은 고딕"/>
              </a:rPr>
              <a:t>FORTIFY SEO · SESSION 4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27432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INFRASTRUCTURE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85216"/>
            <a:ext cx="10972800" cy="52120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>
                <a:solidFill>
                  <a:srgbClr val="0B1930"/>
                </a:solidFill>
                <a:latin typeface="맑은 고딕"/>
              </a:rPr>
              <a:t>Cloudways 서버와 로컬 PC의 역할을 분리한다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1124712"/>
            <a:ext cx="1088136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>
                <a:solidFill>
                  <a:srgbClr val="66758A"/>
                </a:solidFill>
                <a:latin typeface="맑은 고딕"/>
              </a:rPr>
              <a:t>24시간 지속 가능한 작업과 고성능 제작 작업을 같은 것으로 취급하지 않습니다.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463040"/>
            <a:ext cx="11045952" cy="0"/>
          </a:xfrm>
          <a:prstGeom prst="line">
            <a:avLst/>
          </a:prstGeom>
          <a:ln w="12700">
            <a:solidFill>
              <a:srgbClr val="DCE3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658368" y="1783080"/>
            <a:ext cx="5166360" cy="3364992"/>
          </a:xfrm>
          <a:prstGeom prst="roundRect">
            <a:avLst/>
          </a:prstGeom>
          <a:solidFill>
            <a:srgbClr val="EAF0FF"/>
          </a:solidFill>
          <a:ln w="12700">
            <a:solidFill>
              <a:srgbClr val="C7D4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93392"/>
            <a:ext cx="274320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>
                <a:solidFill>
                  <a:srgbClr val="3563E9"/>
                </a:solidFill>
                <a:latin typeface="맑은 고딕"/>
              </a:rPr>
              <a:t>CLOUDWAYS · 24시간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514600"/>
            <a:ext cx="4526280" cy="2331720"/>
          </a:xfrm>
          <a:prstGeom prst="rect">
            <a:avLst/>
          </a:prstGeom>
          <a:noFill/>
        </p:spPr>
        <p:txBody>
          <a:bodyPr wrap="square" lIns="73152" rIns="73152" tIns="54864" bIns="54864">
            <a:spAutoFit/>
          </a:bodyPr>
          <a:lstStyle/>
          <a:p>
            <a:pPr algn="l">
              <a:lnSpc>
                <a:spcPct val="108000"/>
              </a:lnSpc>
              <a:spcAft>
                <a:spcPts val="1000"/>
              </a:spcAft>
            </a:pPr>
            <a:r>
              <a:rPr sz="1300" b="0">
                <a:solidFill>
                  <a:srgbClr val="15243A"/>
                </a:solidFill>
                <a:latin typeface="맑은 고딕"/>
              </a:rPr>
              <a:t>• 기사 수집·검수·예약 발행</a:t>
            </a:r>
          </a:p>
          <a:p>
            <a:pPr algn="l">
              <a:lnSpc>
                <a:spcPct val="108000"/>
              </a:lnSpc>
              <a:spcAft>
                <a:spcPts val="1000"/>
              </a:spcAft>
            </a:pPr>
            <a:r>
              <a:rPr sz="1300" b="0">
                <a:solidFill>
                  <a:srgbClr val="15243A"/>
                </a:solidFill>
                <a:latin typeface="맑은 고딕"/>
              </a:rPr>
              <a:t>• 카드뉴스 큐·승인 릴스 게시</a:t>
            </a:r>
          </a:p>
          <a:p>
            <a:pPr algn="l">
              <a:lnSpc>
                <a:spcPct val="108000"/>
              </a:lnSpc>
              <a:spcAft>
                <a:spcPts val="1000"/>
              </a:spcAft>
            </a:pPr>
            <a:r>
              <a:rPr sz="1300" b="0">
                <a:solidFill>
                  <a:srgbClr val="15243A"/>
                </a:solidFill>
                <a:latin typeface="맑은 고딕"/>
              </a:rPr>
              <a:t>• Telegram webhook·상태 처리</a:t>
            </a:r>
          </a:p>
          <a:p>
            <a:pPr algn="l">
              <a:lnSpc>
                <a:spcPct val="108000"/>
              </a:lnSpc>
              <a:spcAft>
                <a:spcPts val="1000"/>
              </a:spcAft>
            </a:pPr>
            <a:r>
              <a:rPr sz="1300" b="0">
                <a:solidFill>
                  <a:srgbClr val="15243A"/>
                </a:solidFill>
                <a:latin typeface="맑은 고딕"/>
              </a:rPr>
              <a:t>• GA4/GSC·운영 로그 수집</a:t>
            </a:r>
          </a:p>
          <a:p>
            <a:pPr algn="l">
              <a:lnSpc>
                <a:spcPct val="108000"/>
              </a:lnSpc>
              <a:spcAft>
                <a:spcPts val="1000"/>
              </a:spcAft>
            </a:pPr>
            <a:r>
              <a:rPr sz="1300" b="0">
                <a:solidFill>
                  <a:srgbClr val="15243A"/>
                </a:solidFill>
                <a:latin typeface="맑은 고딕"/>
              </a:rPr>
              <a:t>• ReelRadar 06:00 레퍼런스 수집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1783080"/>
            <a:ext cx="5166360" cy="3364992"/>
          </a:xfrm>
          <a:prstGeom prst="roundRect">
            <a:avLst/>
          </a:prstGeom>
          <a:solidFill>
            <a:srgbClr val="FFF1EA"/>
          </a:solidFill>
          <a:ln w="12700">
            <a:solidFill>
              <a:srgbClr val="FFD3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01968" y="1993392"/>
            <a:ext cx="292608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>
                <a:solidFill>
                  <a:srgbClr val="FF6B35"/>
                </a:solidFill>
                <a:latin typeface="맑은 고딕"/>
              </a:rPr>
              <a:t>LOCAL PC · 제작 시간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01968" y="2514600"/>
            <a:ext cx="4526280" cy="2331720"/>
          </a:xfrm>
          <a:prstGeom prst="rect">
            <a:avLst/>
          </a:prstGeom>
          <a:noFill/>
        </p:spPr>
        <p:txBody>
          <a:bodyPr wrap="square" lIns="73152" rIns="73152" tIns="54864" bIns="54864">
            <a:spAutoFit/>
          </a:bodyPr>
          <a:lstStyle/>
          <a:p>
            <a:pPr algn="l">
              <a:lnSpc>
                <a:spcPct val="108000"/>
              </a:lnSpc>
              <a:spcAft>
                <a:spcPts val="1000"/>
              </a:spcAft>
            </a:pPr>
            <a:r>
              <a:rPr sz="1300" b="0">
                <a:solidFill>
                  <a:srgbClr val="15243A"/>
                </a:solidFill>
                <a:latin typeface="맑은 고딕"/>
              </a:rPr>
              <a:t>• Higgsfield 신규 장면 생성</a:t>
            </a:r>
          </a:p>
          <a:p>
            <a:pPr algn="l">
              <a:lnSpc>
                <a:spcPct val="108000"/>
              </a:lnSpc>
              <a:spcAft>
                <a:spcPts val="1000"/>
              </a:spcAft>
            </a:pPr>
            <a:r>
              <a:rPr sz="1300" b="0">
                <a:solidFill>
                  <a:srgbClr val="15243A"/>
                </a:solidFill>
                <a:latin typeface="맑은 고딕"/>
              </a:rPr>
              <a:t>• Blender 장면·애니메이션 렌더</a:t>
            </a:r>
          </a:p>
          <a:p>
            <a:pPr algn="l">
              <a:lnSpc>
                <a:spcPct val="108000"/>
              </a:lnSpc>
              <a:spcAft>
                <a:spcPts val="1000"/>
              </a:spcAft>
            </a:pPr>
            <a:r>
              <a:rPr sz="1300" b="0">
                <a:solidFill>
                  <a:srgbClr val="15243A"/>
                </a:solidFill>
                <a:latin typeface="맑은 고딕"/>
              </a:rPr>
              <a:t>• 고해상도 FFmpeg 합성·검수</a:t>
            </a:r>
          </a:p>
          <a:p>
            <a:pPr algn="l">
              <a:lnSpc>
                <a:spcPct val="108000"/>
              </a:lnSpc>
              <a:spcAft>
                <a:spcPts val="1000"/>
              </a:spcAft>
            </a:pPr>
            <a:r>
              <a:rPr sz="1300" b="0">
                <a:solidFill>
                  <a:srgbClr val="15243A"/>
                </a:solidFill>
                <a:latin typeface="맑은 고딕"/>
              </a:rPr>
              <a:t>• 08:45 / 15:00 제작 창</a:t>
            </a:r>
          </a:p>
          <a:p>
            <a:pPr algn="l">
              <a:lnSpc>
                <a:spcPct val="108000"/>
              </a:lnSpc>
              <a:spcAft>
                <a:spcPts val="1000"/>
              </a:spcAft>
            </a:pPr>
            <a:r>
              <a:rPr sz="1300" b="0">
                <a:solidFill>
                  <a:srgbClr val="15243A"/>
                </a:solidFill>
                <a:latin typeface="맑은 고딕"/>
              </a:rPr>
              <a:t>• 완성본만 서버 큐로 전달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742432" y="3419856"/>
            <a:ext cx="594360" cy="0"/>
          </a:xfrm>
          <a:prstGeom prst="line">
            <a:avLst/>
          </a:prstGeom>
          <a:ln w="2794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1097280" y="5468112"/>
            <a:ext cx="9966960" cy="548640"/>
          </a:xfrm>
          <a:prstGeom prst="roundRect">
            <a:avLst/>
          </a:prstGeom>
          <a:solidFill>
            <a:srgbClr val="0B19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34440" y="5623560"/>
            <a:ext cx="9692640" cy="24688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맑은 고딕"/>
              </a:rPr>
              <a:t>PC OFF여도 수집·예약·게시·모니터링은 계속  |  새 AI 영상 제작은 PC ON 시간에 실행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6537960"/>
            <a:ext cx="45720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800" b="0">
                <a:solidFill>
                  <a:srgbClr val="66758A"/>
                </a:solidFill>
                <a:latin typeface="맑은 고딕"/>
              </a:rPr>
              <a:t>FORTIFY SEO · SESSION 4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27432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DEPLOYMENT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85216"/>
            <a:ext cx="10972800" cy="52120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>
                <a:solidFill>
                  <a:srgbClr val="0B1930"/>
                </a:solidFill>
                <a:latin typeface="맑은 고딕"/>
              </a:rPr>
              <a:t>Cloudways SSH 연결 — “파일 업로드”가 아니라 검증 가능한 배포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1124712"/>
            <a:ext cx="1088136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>
                <a:solidFill>
                  <a:srgbClr val="66758A"/>
                </a:solidFill>
                <a:latin typeface="맑은 고딕"/>
              </a:rPr>
              <a:t>서버 변경은 백업·권한·해시·실행 결과를 남겨야 다음 자동화가 안전해집니다.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463040"/>
            <a:ext cx="11045952" cy="0"/>
          </a:xfrm>
          <a:prstGeom prst="line">
            <a:avLst/>
          </a:prstGeom>
          <a:ln w="12700">
            <a:solidFill>
              <a:srgbClr val="DCE3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457200" y="1828800"/>
            <a:ext cx="1673352" cy="2331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03504" y="1975104"/>
            <a:ext cx="384048" cy="384048"/>
          </a:xfrm>
          <a:prstGeom prst="roundRect">
            <a:avLst/>
          </a:prstGeom>
          <a:solidFill>
            <a:srgbClr val="356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3504" y="2002536"/>
            <a:ext cx="38404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" y="1965960"/>
            <a:ext cx="905256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500" b="1">
                <a:solidFill>
                  <a:srgbClr val="0B1930"/>
                </a:solidFill>
                <a:latin typeface="맑은 고딕"/>
              </a:rPr>
              <a:t>접속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2432304"/>
            <a:ext cx="1344168" cy="161848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앱별 SSH/SFTP</a:t>
            </a:r>
            <a:br/>
            <a:r>
              <a:rPr sz="1000" b="0">
                <a:solidFill>
                  <a:srgbClr val="66758A"/>
                </a:solidFill>
                <a:latin typeface="맑은 고딕"/>
              </a:rPr>
              <a:t>대상·경로 확인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139696" y="2971800"/>
            <a:ext cx="201168" cy="0"/>
          </a:xfrm>
          <a:prstGeom prst="line">
            <a:avLst/>
          </a:prstGeom>
          <a:ln w="1524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2395728" y="1828800"/>
            <a:ext cx="1673352" cy="2331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2542032" y="1975104"/>
            <a:ext cx="384048" cy="384048"/>
          </a:xfrm>
          <a:prstGeom prst="roundRect">
            <a:avLst/>
          </a:prstGeom>
          <a:solidFill>
            <a:srgbClr val="356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542032" y="2002536"/>
            <a:ext cx="38404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1965960"/>
            <a:ext cx="905256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500" b="1">
                <a:solidFill>
                  <a:srgbClr val="0B1930"/>
                </a:solidFill>
                <a:latin typeface="맑은 고딕"/>
              </a:rPr>
              <a:t>백업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60320" y="2432304"/>
            <a:ext cx="1344168" cy="161848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변경 전 파일과</a:t>
            </a:r>
            <a:br/>
            <a:r>
              <a:rPr sz="1000" b="0">
                <a:solidFill>
                  <a:srgbClr val="66758A"/>
                </a:solidFill>
                <a:latin typeface="맑은 고딕"/>
              </a:rPr>
              <a:t>crontab 보존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078224" y="2971800"/>
            <a:ext cx="201168" cy="0"/>
          </a:xfrm>
          <a:prstGeom prst="line">
            <a:avLst/>
          </a:prstGeom>
          <a:ln w="1524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4334256" y="1828800"/>
            <a:ext cx="1673352" cy="2331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4480560" y="1975104"/>
            <a:ext cx="384048" cy="384048"/>
          </a:xfrm>
          <a:prstGeom prst="roundRect">
            <a:avLst/>
          </a:prstGeom>
          <a:solidFill>
            <a:srgbClr val="12A4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480560" y="2002536"/>
            <a:ext cx="38404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56048" y="1965960"/>
            <a:ext cx="905256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500" b="1">
                <a:solidFill>
                  <a:srgbClr val="0B1930"/>
                </a:solidFill>
                <a:latin typeface="맑은 고딕"/>
              </a:rPr>
              <a:t>배포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98848" y="2432304"/>
            <a:ext cx="1344168" cy="161848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worker·config·</a:t>
            </a:r>
            <a:br/>
            <a:r>
              <a:rPr sz="1000" b="0">
                <a:solidFill>
                  <a:srgbClr val="66758A"/>
                </a:solidFill>
                <a:latin typeface="맑은 고딕"/>
              </a:rPr>
              <a:t>WP mu-plugin 전송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6016752" y="2971800"/>
            <a:ext cx="201168" cy="0"/>
          </a:xfrm>
          <a:prstGeom prst="line">
            <a:avLst/>
          </a:prstGeom>
          <a:ln w="1524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6272784" y="1828800"/>
            <a:ext cx="1673352" cy="2331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419088" y="1975104"/>
            <a:ext cx="384048" cy="384048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2002536"/>
            <a:ext cx="38404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94576" y="1965960"/>
            <a:ext cx="905256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500" b="1">
                <a:solidFill>
                  <a:srgbClr val="0B1930"/>
                </a:solidFill>
                <a:latin typeface="맑은 고딕"/>
              </a:rPr>
              <a:t>권한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37376" y="2432304"/>
            <a:ext cx="1344168" cy="161848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비밀 0600·코드</a:t>
            </a:r>
            <a:br/>
            <a:r>
              <a:rPr sz="1000" b="0">
                <a:solidFill>
                  <a:srgbClr val="66758A"/>
                </a:solidFill>
                <a:latin typeface="맑은 고딕"/>
              </a:rPr>
              <a:t>실행권한 확인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955280" y="2971800"/>
            <a:ext cx="201168" cy="0"/>
          </a:xfrm>
          <a:prstGeom prst="line">
            <a:avLst/>
          </a:prstGeom>
          <a:ln w="1524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8211312" y="1828800"/>
            <a:ext cx="1673352" cy="2331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8357616" y="1975104"/>
            <a:ext cx="384048" cy="384048"/>
          </a:xfrm>
          <a:prstGeom prst="roundRect">
            <a:avLst/>
          </a:prstGeom>
          <a:solidFill>
            <a:srgbClr val="1FA7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357616" y="2002536"/>
            <a:ext cx="38404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833104" y="1965960"/>
            <a:ext cx="905256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500" b="1">
                <a:solidFill>
                  <a:srgbClr val="0B1930"/>
                </a:solidFill>
                <a:latin typeface="맑은 고딕"/>
              </a:rPr>
              <a:t>검증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75904" y="2432304"/>
            <a:ext cx="1344168" cy="161848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lint·컴파일·API</a:t>
            </a:r>
            <a:br/>
            <a:r>
              <a:rPr sz="1000" b="0">
                <a:solidFill>
                  <a:srgbClr val="66758A"/>
                </a:solidFill>
                <a:latin typeface="맑은 고딕"/>
              </a:rPr>
              <a:t>실제 read-back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9893808" y="2971800"/>
            <a:ext cx="201168" cy="0"/>
          </a:xfrm>
          <a:prstGeom prst="line">
            <a:avLst/>
          </a:prstGeom>
          <a:ln w="1524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10149840" y="1828800"/>
            <a:ext cx="1673352" cy="2331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10296144" y="1975104"/>
            <a:ext cx="384048" cy="384048"/>
          </a:xfrm>
          <a:prstGeom prst="roundRect">
            <a:avLst/>
          </a:prstGeom>
          <a:solidFill>
            <a:srgbClr val="1FA7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0296144" y="2002536"/>
            <a:ext cx="38404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771632" y="1965960"/>
            <a:ext cx="905256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500" b="1">
                <a:solidFill>
                  <a:srgbClr val="0B1930"/>
                </a:solidFill>
                <a:latin typeface="맑은 고딕"/>
              </a:rPr>
              <a:t>예약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314432" y="2432304"/>
            <a:ext cx="1344168" cy="161848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cron 등록 후</a:t>
            </a:r>
            <a:br/>
            <a:r>
              <a:rPr sz="1000" b="0">
                <a:solidFill>
                  <a:srgbClr val="66758A"/>
                </a:solidFill>
                <a:latin typeface="맑은 고딕"/>
              </a:rPr>
              <a:t>자연 실행 로그 확인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58368" y="4590288"/>
            <a:ext cx="10881360" cy="1170432"/>
          </a:xfrm>
          <a:prstGeom prst="round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96112" y="4828032"/>
            <a:ext cx="141732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0B1930"/>
                </a:solidFill>
                <a:latin typeface="맑은 고딕"/>
              </a:rPr>
              <a:t>운영 체크포인트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423160" y="4736592"/>
            <a:ext cx="8595360" cy="685800"/>
          </a:xfrm>
          <a:prstGeom prst="rect">
            <a:avLst/>
          </a:prstGeom>
          <a:noFill/>
        </p:spPr>
        <p:txBody>
          <a:bodyPr wrap="square" lIns="73152" rIns="73152" tIns="54864" bIns="54864">
            <a:spAutoFit/>
          </a:bodyPr>
          <a:lstStyle/>
          <a:p>
            <a:pPr algn="l">
              <a:lnSpc>
                <a:spcPct val="108000"/>
              </a:lnSpc>
              <a:spcAft>
                <a:spcPts val="60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서버 시간대(UTC/KST) 변환</a:t>
            </a:r>
          </a:p>
          <a:p>
            <a:pPr algn="l">
              <a:lnSpc>
                <a:spcPct val="108000"/>
              </a:lnSpc>
              <a:spcAft>
                <a:spcPts val="60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잠금 파일로 중복 실행 방지</a:t>
            </a:r>
          </a:p>
          <a:p>
            <a:pPr algn="l">
              <a:lnSpc>
                <a:spcPct val="108000"/>
              </a:lnSpc>
              <a:spcAft>
                <a:spcPts val="60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기존 cron·토큰을 덮어쓰지 않기</a:t>
            </a:r>
          </a:p>
          <a:p>
            <a:pPr algn="l">
              <a:lnSpc>
                <a:spcPct val="108000"/>
              </a:lnSpc>
              <a:spcAft>
                <a:spcPts val="60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배포 성공과 예약 자연 실행을 구분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6928" y="6537960"/>
            <a:ext cx="45720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800" b="0">
                <a:solidFill>
                  <a:srgbClr val="66758A"/>
                </a:solidFill>
                <a:latin typeface="맑은 고딕"/>
              </a:rPr>
              <a:t>FORTIFY SEO · SESSION 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27432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API AUTH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85216"/>
            <a:ext cx="10972800" cy="52120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>
                <a:solidFill>
                  <a:srgbClr val="0B1930"/>
                </a:solidFill>
                <a:latin typeface="맑은 고딕"/>
              </a:rPr>
              <a:t>API 연동의 실제 공통 패턴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1124712"/>
            <a:ext cx="1088136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>
                <a:solidFill>
                  <a:srgbClr val="66758A"/>
                </a:solidFill>
                <a:latin typeface="맑은 고딕"/>
              </a:rPr>
              <a:t>키를 넣는 것보다 “누구의 어떤 자원에 어떤 권한으로 연결됐는가”가 중요합니다.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463040"/>
            <a:ext cx="11045952" cy="0"/>
          </a:xfrm>
          <a:prstGeom prst="line">
            <a:avLst/>
          </a:prstGeom>
          <a:ln w="12700">
            <a:solidFill>
              <a:srgbClr val="DCE3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493776" y="1810512"/>
            <a:ext cx="34290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1956816"/>
            <a:ext cx="914400" cy="21031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① 등록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286000"/>
            <a:ext cx="3017520" cy="283464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600" b="1">
                <a:solidFill>
                  <a:srgbClr val="0B1930"/>
                </a:solidFill>
                <a:latin typeface="맑은 고딕"/>
              </a:rPr>
              <a:t>앱/프로젝트 생성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2752344"/>
            <a:ext cx="3017520" cy="21945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Redirect URI·도메인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15968" y="1810512"/>
            <a:ext cx="34290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80559" y="1956816"/>
            <a:ext cx="914400" cy="21031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② 동의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0559" y="2286000"/>
            <a:ext cx="3017520" cy="283464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600" b="1">
                <a:solidFill>
                  <a:srgbClr val="0B1930"/>
                </a:solidFill>
                <a:latin typeface="맑은 고딕"/>
              </a:rPr>
              <a:t>OAuth·권한 범위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59" y="2752344"/>
            <a:ext cx="3017520" cy="21945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최소 scope만 요청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8159" y="1810512"/>
            <a:ext cx="34290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02751" y="1956816"/>
            <a:ext cx="914400" cy="21031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③ 대상 검증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02751" y="2286000"/>
            <a:ext cx="3017520" cy="283464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600" b="1">
                <a:solidFill>
                  <a:srgbClr val="0B1930"/>
                </a:solidFill>
                <a:latin typeface="맑은 고딕"/>
              </a:rPr>
              <a:t>속성·사이트·Page ID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02751" y="2752344"/>
            <a:ext cx="3017520" cy="21945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다른 사업 계정 혼선 차단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93776" y="3639312"/>
            <a:ext cx="34290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8368" y="3785615"/>
            <a:ext cx="914400" cy="21031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④ 안전 저장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" y="4114800"/>
            <a:ext cx="3017520" cy="283464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600" b="1">
                <a:solidFill>
                  <a:srgbClr val="0B1930"/>
                </a:solidFill>
                <a:latin typeface="맑은 고딕"/>
              </a:rPr>
              <a:t>로컬 DPAPI·서버 0600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" y="4581144"/>
            <a:ext cx="3017520" cy="21945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문서·로그에 토큰 금지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15968" y="3639312"/>
            <a:ext cx="34290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80559" y="3785615"/>
            <a:ext cx="914400" cy="21031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⑤ 실데이터 검증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80559" y="4114800"/>
            <a:ext cx="3017520" cy="283464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600" b="1">
                <a:solidFill>
                  <a:srgbClr val="0B1930"/>
                </a:solidFill>
                <a:latin typeface="맑은 고딕"/>
              </a:rPr>
              <a:t>read-back·권한 오류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80559" y="4581144"/>
            <a:ext cx="3017520" cy="21945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0과 미수집을 구분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138159" y="3639312"/>
            <a:ext cx="34290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302751" y="3785615"/>
            <a:ext cx="914400" cy="21031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⑥ 갱신·복구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02751" y="4114800"/>
            <a:ext cx="3017520" cy="283464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600" b="1">
                <a:solidFill>
                  <a:srgbClr val="0B1930"/>
                </a:solidFill>
                <a:latin typeface="맑은 고딕"/>
              </a:rPr>
              <a:t>만료·재시도·재동의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02751" y="4581144"/>
            <a:ext cx="3017520" cy="21945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중복 요청 방지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58368" y="5559552"/>
            <a:ext cx="1005840" cy="310896"/>
          </a:xfrm>
          <a:prstGeom prst="roundRect">
            <a:avLst/>
          </a:prstGeom>
          <a:solidFill>
            <a:srgbClr val="356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04088" y="5586984"/>
            <a:ext cx="91440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맑은 고딕"/>
              </a:rPr>
              <a:t>실제 연결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810512" y="5605272"/>
            <a:ext cx="93726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15243A"/>
                </a:solidFill>
                <a:latin typeface="맑은 고딕"/>
              </a:rPr>
              <a:t>GA4 Data API · Search Console API · WordPress REST · Meta Graph · Telegram Bot · Google Sheets · Higgsfield MCP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6928" y="6537960"/>
            <a:ext cx="45720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800" b="0">
                <a:solidFill>
                  <a:srgbClr val="66758A"/>
                </a:solidFill>
                <a:latin typeface="맑은 고딕"/>
              </a:rPr>
              <a:t>FORTIFY SEO · SESSION 4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27432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CONTENT PIPELINE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85216"/>
            <a:ext cx="10972800" cy="52120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>
                <a:solidFill>
                  <a:srgbClr val="0B1930"/>
                </a:solidFill>
                <a:latin typeface="맑은 고딕"/>
              </a:rPr>
              <a:t>이슈 발견부터 WordPress 발행까지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1124712"/>
            <a:ext cx="1088136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>
                <a:solidFill>
                  <a:srgbClr val="66758A"/>
                </a:solidFill>
                <a:latin typeface="맑은 고딕"/>
              </a:rPr>
              <a:t>빠른 뉴스형 콘텐츠와 깊은 SEO형 콘텐츠를 같은 규칙으로 쓰지 않습니다.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463040"/>
            <a:ext cx="11045952" cy="0"/>
          </a:xfrm>
          <a:prstGeom prst="line">
            <a:avLst/>
          </a:prstGeom>
          <a:ln w="12700">
            <a:solidFill>
              <a:srgbClr val="DCE3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438912" y="1847088"/>
            <a:ext cx="1673352" cy="12984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38912" y="2057400"/>
            <a:ext cx="167335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400" b="1">
                <a:solidFill>
                  <a:srgbClr val="12A4D9"/>
                </a:solidFill>
                <a:latin typeface="맑은 고딕"/>
              </a:rPr>
              <a:t>수집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523744"/>
            <a:ext cx="1453896" cy="420624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00" b="0">
                <a:solidFill>
                  <a:srgbClr val="66758A"/>
                </a:solidFill>
                <a:latin typeface="맑은 고딕"/>
              </a:rPr>
              <a:t>KeywordLens</a:t>
            </a:r>
            <a:br/>
            <a:r>
              <a:rPr sz="900" b="0">
                <a:solidFill>
                  <a:srgbClr val="66758A"/>
                </a:solidFill>
                <a:latin typeface="맑은 고딕"/>
              </a:rPr>
              <a:t>뉴스·정책 원문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21408" y="2496312"/>
            <a:ext cx="201168" cy="0"/>
          </a:xfrm>
          <a:prstGeom prst="line">
            <a:avLst/>
          </a:prstGeom>
          <a:ln w="1524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386584" y="1847088"/>
            <a:ext cx="1673352" cy="12984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386584" y="2057400"/>
            <a:ext cx="167335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400" b="1">
                <a:solidFill>
                  <a:srgbClr val="3563E9"/>
                </a:solidFill>
                <a:latin typeface="맑은 고딕"/>
              </a:rPr>
              <a:t>선정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96312" y="2523744"/>
            <a:ext cx="1453896" cy="420624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00" b="0">
                <a:solidFill>
                  <a:srgbClr val="66758A"/>
                </a:solidFill>
                <a:latin typeface="맑은 고딕"/>
              </a:rPr>
              <a:t>시의성·검색성</a:t>
            </a:r>
            <a:br/>
            <a:r>
              <a:rPr sz="900" b="0">
                <a:solidFill>
                  <a:srgbClr val="66758A"/>
                </a:solidFill>
                <a:latin typeface="맑은 고딕"/>
              </a:rPr>
              <a:t>댓글/공유 가능성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069080" y="2496312"/>
            <a:ext cx="201168" cy="0"/>
          </a:xfrm>
          <a:prstGeom prst="line">
            <a:avLst/>
          </a:prstGeom>
          <a:ln w="1524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4334256" y="1847088"/>
            <a:ext cx="1673352" cy="12984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334256" y="2057400"/>
            <a:ext cx="167335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400" b="1">
                <a:solidFill>
                  <a:srgbClr val="1FA77A"/>
                </a:solidFill>
                <a:latin typeface="맑은 고딕"/>
              </a:rPr>
              <a:t>검증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43984" y="2523744"/>
            <a:ext cx="1453896" cy="420624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00" b="0">
                <a:solidFill>
                  <a:srgbClr val="66758A"/>
                </a:solidFill>
                <a:latin typeface="맑은 고딕"/>
              </a:rPr>
              <a:t>원문 2개+</a:t>
            </a:r>
            <a:br/>
            <a:r>
              <a:rPr sz="900" b="0">
                <a:solidFill>
                  <a:srgbClr val="66758A"/>
                </a:solidFill>
                <a:latin typeface="맑은 고딕"/>
              </a:rPr>
              <a:t>날짜·대상·조건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6016752" y="2496312"/>
            <a:ext cx="201168" cy="0"/>
          </a:xfrm>
          <a:prstGeom prst="line">
            <a:avLst/>
          </a:prstGeom>
          <a:ln w="1524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6281927" y="1847088"/>
            <a:ext cx="1673352" cy="12984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81927" y="2057400"/>
            <a:ext cx="167335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400" b="1">
                <a:solidFill>
                  <a:srgbClr val="FF6B35"/>
                </a:solidFill>
                <a:latin typeface="맑은 고딕"/>
              </a:rPr>
              <a:t>작성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91655" y="2523744"/>
            <a:ext cx="1453896" cy="420624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00" b="0">
                <a:solidFill>
                  <a:srgbClr val="66758A"/>
                </a:solidFill>
                <a:latin typeface="맑은 고딕"/>
              </a:rPr>
              <a:t>뉴스형 / SEO형</a:t>
            </a:r>
            <a:br/>
            <a:r>
              <a:rPr sz="900" b="0">
                <a:solidFill>
                  <a:srgbClr val="66758A"/>
                </a:solidFill>
                <a:latin typeface="맑은 고딕"/>
              </a:rPr>
              <a:t>템플릿 분기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964423" y="2496312"/>
            <a:ext cx="201169" cy="0"/>
          </a:xfrm>
          <a:prstGeom prst="line">
            <a:avLst/>
          </a:prstGeom>
          <a:ln w="1524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8229600" y="1847088"/>
            <a:ext cx="1673352" cy="12984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0" y="2057400"/>
            <a:ext cx="167335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400" b="1">
                <a:solidFill>
                  <a:srgbClr val="8B5CF6"/>
                </a:solidFill>
                <a:latin typeface="맑은 고딕"/>
              </a:rPr>
              <a:t>패키징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39327" y="2523744"/>
            <a:ext cx="1453896" cy="420624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00" b="0">
                <a:solidFill>
                  <a:srgbClr val="66758A"/>
                </a:solidFill>
                <a:latin typeface="맑은 고딕"/>
              </a:rPr>
              <a:t>썸네일·Schema</a:t>
            </a:r>
            <a:br/>
            <a:r>
              <a:rPr sz="900" b="0">
                <a:solidFill>
                  <a:srgbClr val="66758A"/>
                </a:solidFill>
                <a:latin typeface="맑은 고딕"/>
              </a:rPr>
              <a:t>내부링크·출처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9912096" y="2496312"/>
            <a:ext cx="201168" cy="0"/>
          </a:xfrm>
          <a:prstGeom prst="line">
            <a:avLst/>
          </a:prstGeom>
          <a:ln w="1524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10177272" y="1847088"/>
            <a:ext cx="1673352" cy="12984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177272" y="2057400"/>
            <a:ext cx="167335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400" b="1">
                <a:solidFill>
                  <a:srgbClr val="0B1930"/>
                </a:solidFill>
                <a:latin typeface="맑은 고딕"/>
              </a:rPr>
              <a:t>발행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286999" y="2523744"/>
            <a:ext cx="1453896" cy="420624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00" b="0">
                <a:solidFill>
                  <a:srgbClr val="66758A"/>
                </a:solidFill>
                <a:latin typeface="맑은 고딕"/>
              </a:rPr>
              <a:t>WP REST</a:t>
            </a:r>
            <a:br/>
            <a:r>
              <a:rPr sz="900" b="0">
                <a:solidFill>
                  <a:srgbClr val="66758A"/>
                </a:solidFill>
                <a:latin typeface="맑은 고딕"/>
              </a:rPr>
              <a:t>분산 시간대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8368" y="3547872"/>
            <a:ext cx="5166360" cy="1490472"/>
          </a:xfrm>
          <a:prstGeom prst="roundRect">
            <a:avLst/>
          </a:prstGeom>
          <a:solidFill>
            <a:srgbClr val="EA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96112" y="3767328"/>
            <a:ext cx="22860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>
                <a:solidFill>
                  <a:srgbClr val="3563E9"/>
                </a:solidFill>
                <a:latin typeface="맑은 고딕"/>
              </a:rPr>
              <a:t>NEWS · 속도/명료성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96112" y="4187952"/>
            <a:ext cx="4526280" cy="53035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1">
                <a:solidFill>
                  <a:srgbClr val="0B1930"/>
                </a:solidFill>
                <a:latin typeface="맑은 고딕"/>
              </a:rPr>
              <a:t>무슨 일이 생겼나 → 누구에게 영향 →</a:t>
            </a:r>
            <a:br/>
            <a:r>
              <a:rPr sz="1200" b="1">
                <a:solidFill>
                  <a:srgbClr val="0B1930"/>
                </a:solidFill>
                <a:latin typeface="맑은 고딕"/>
              </a:rPr>
              <a:t>언제부터 무엇을 확인하나 → 원문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55080" y="3547872"/>
            <a:ext cx="5166360" cy="1490472"/>
          </a:xfrm>
          <a:prstGeom prst="roundRect">
            <a:avLst/>
          </a:prstGeom>
          <a:solidFill>
            <a:srgbClr val="E8F7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601968" y="3767328"/>
            <a:ext cx="292608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>
                <a:solidFill>
                  <a:srgbClr val="1FA77A"/>
                </a:solidFill>
                <a:latin typeface="맑은 고딕"/>
              </a:rPr>
              <a:t>SEO / AEO / GEO · 깊이/구조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1968" y="4187952"/>
            <a:ext cx="4526280" cy="53035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1">
                <a:solidFill>
                  <a:srgbClr val="0B1930"/>
                </a:solidFill>
                <a:latin typeface="맑은 고딕"/>
              </a:rPr>
              <a:t>검색의도 → 비교표·FAQ·사례 →</a:t>
            </a:r>
            <a:br/>
            <a:r>
              <a:rPr sz="1200" b="1">
                <a:solidFill>
                  <a:srgbClr val="0B1930"/>
                </a:solidFill>
                <a:latin typeface="맑은 고딕"/>
              </a:rPr>
              <a:t>엔티티·출처·내부링크 → 갱신 계획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58368" y="5394960"/>
            <a:ext cx="10863072" cy="502920"/>
          </a:xfrm>
          <a:prstGeom prst="roundRect">
            <a:avLst/>
          </a:prstGeom>
          <a:solidFill>
            <a:srgbClr val="FF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68680" y="5541264"/>
            <a:ext cx="10424160" cy="21945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15243A"/>
                </a:solidFill>
                <a:latin typeface="맑은 고딕"/>
              </a:rPr>
              <a:t>품질 게이트: 출처 누락 · 이미지 불일치 · 중복 주제 · 얇은 본문 · 예약 충돌이면 자동 발행을 보류합니다.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66928" y="6537960"/>
            <a:ext cx="45720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800" b="0">
                <a:solidFill>
                  <a:srgbClr val="66758A"/>
                </a:solidFill>
                <a:latin typeface="맑은 고딕"/>
              </a:rPr>
              <a:t>FORTIFY SEO · SESSION 4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27432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MEASUREMENT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85216"/>
            <a:ext cx="10972800" cy="52120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>
                <a:solidFill>
                  <a:srgbClr val="0B1930"/>
                </a:solidFill>
                <a:latin typeface="맑은 고딕"/>
              </a:rPr>
              <a:t>GA4 + Search Console + 운영 로그를 한 화면에서 본다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1124712"/>
            <a:ext cx="1088136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>
                <a:solidFill>
                  <a:srgbClr val="66758A"/>
                </a:solidFill>
                <a:latin typeface="맑은 고딕"/>
              </a:rPr>
              <a:t>숫자를 모으는 목적은 다음 콘텐츠와 기술 조치를 결정하는 것입니다.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463040"/>
            <a:ext cx="11045952" cy="0"/>
          </a:xfrm>
          <a:prstGeom prst="line">
            <a:avLst/>
          </a:prstGeom>
          <a:ln w="12700">
            <a:solidFill>
              <a:srgbClr val="DCE3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dashboard-top-1440.png"/>
          <p:cNvPicPr>
            <a:picLocks noChangeAspect="1"/>
          </p:cNvPicPr>
          <p:nvPr/>
        </p:nvPicPr>
        <p:blipFill>
          <a:blip r:embed="rId2"/>
          <a:srcRect t="7857" b="7857"/>
          <a:stretch>
            <a:fillRect/>
          </a:stretch>
        </p:blipFill>
        <p:spPr>
          <a:xfrm>
            <a:off x="566928" y="1737360"/>
            <a:ext cx="7022592" cy="431596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845552" y="1737360"/>
            <a:ext cx="3767328" cy="4315968"/>
          </a:xfrm>
          <a:prstGeom prst="round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138160" y="1993392"/>
            <a:ext cx="3154680" cy="29260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500" b="1">
                <a:solidFill>
                  <a:srgbClr val="0B1930"/>
                </a:solidFill>
                <a:latin typeface="맑은 고딕"/>
              </a:rPr>
              <a:t>판단 질문 5개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38160" y="2514600"/>
            <a:ext cx="530352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유입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2514600"/>
            <a:ext cx="2578608" cy="283464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어느 채널이 성장했나?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0" y="3099816"/>
            <a:ext cx="530352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검색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2520" y="3099816"/>
            <a:ext cx="2578608" cy="283464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노출은 있는데 클릭이 낮나?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38160" y="3685032"/>
            <a:ext cx="530352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페이지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32520" y="3685032"/>
            <a:ext cx="2578608" cy="283464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어떤 주제가 다음 허브인가?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38160" y="4270248"/>
            <a:ext cx="530352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색인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32520" y="4270248"/>
            <a:ext cx="2578608" cy="283464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새 글이 발견·크롤·색인됐나?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38160" y="4855464"/>
            <a:ext cx="530352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운영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32520" y="4855464"/>
            <a:ext cx="2578608" cy="283464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오늘 슬롯과 오류가 정상인가?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38160" y="5486400"/>
            <a:ext cx="306324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3563E9"/>
                </a:solidFill>
                <a:latin typeface="맑은 고딕"/>
              </a:rPr>
              <a:t>데이터 → 진단 → 실험 → 다음 발행 규칙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537960"/>
            <a:ext cx="45720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800" b="0">
                <a:solidFill>
                  <a:srgbClr val="66758A"/>
                </a:solidFill>
                <a:latin typeface="맑은 고딕"/>
              </a:rPr>
              <a:t>FORTIFY SEO · SESSION 4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27432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GOOGLE DATA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85216"/>
            <a:ext cx="10972800" cy="52120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>
                <a:solidFill>
                  <a:srgbClr val="0B1930"/>
                </a:solidFill>
                <a:latin typeface="맑은 고딕"/>
              </a:rPr>
              <a:t>GA4·Search Console 연결에서 실제로 확인할 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1124712"/>
            <a:ext cx="1088136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>
                <a:solidFill>
                  <a:srgbClr val="66758A"/>
                </a:solidFill>
                <a:latin typeface="맑은 고딕"/>
              </a:rPr>
              <a:t>OAuth 성공 화면만으로 연결 완료라 하지 않고, 정확한 속성의 실제 데이터를 다시 읽습니다.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463040"/>
            <a:ext cx="11045952" cy="0"/>
          </a:xfrm>
          <a:prstGeom prst="line">
            <a:avLst/>
          </a:prstGeom>
          <a:ln w="12700">
            <a:solidFill>
              <a:srgbClr val="DCE3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640080" y="1810512"/>
            <a:ext cx="3429000" cy="12984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86384" y="1956816"/>
            <a:ext cx="384048" cy="384048"/>
          </a:xfrm>
          <a:prstGeom prst="roundRect">
            <a:avLst/>
          </a:prstGeom>
          <a:solidFill>
            <a:srgbClr val="356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1984248"/>
            <a:ext cx="38404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61872" y="1947672"/>
            <a:ext cx="2660904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500" b="1">
                <a:solidFill>
                  <a:srgbClr val="0B1930"/>
                </a:solidFill>
                <a:latin typeface="맑은 고딕"/>
              </a:rPr>
              <a:t>OAuth 동의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414016"/>
            <a:ext cx="3099816" cy="585215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analytics.readonly · webmasters.readonly</a:t>
            </a:r>
            <a:br/>
            <a:r>
              <a:rPr sz="1000" b="0">
                <a:solidFill>
                  <a:srgbClr val="66758A"/>
                </a:solidFill>
                <a:latin typeface="맑은 고딕"/>
              </a:rPr>
              <a:t>브랜드별 전용 토큰 저장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79976" y="1810512"/>
            <a:ext cx="3429000" cy="12984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526280" y="1956816"/>
            <a:ext cx="384048" cy="384048"/>
          </a:xfrm>
          <a:prstGeom prst="roundRect">
            <a:avLst/>
          </a:prstGeom>
          <a:solidFill>
            <a:srgbClr val="12A4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26280" y="1984248"/>
            <a:ext cx="38404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01768" y="1947672"/>
            <a:ext cx="2660904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500" b="1">
                <a:solidFill>
                  <a:srgbClr val="0B1930"/>
                </a:solidFill>
                <a:latin typeface="맑은 고딕"/>
              </a:rPr>
              <a:t>대상 고정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4568" y="2414016"/>
            <a:ext cx="3099816" cy="585215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GA4 property · measurement ID</a:t>
            </a:r>
            <a:br/>
            <a:r>
              <a:rPr sz="1000" b="0">
                <a:solidFill>
                  <a:srgbClr val="66758A"/>
                </a:solidFill>
                <a:latin typeface="맑은 고딕"/>
              </a:rPr>
              <a:t>GSC URL-prefix 정확히 일치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19872" y="1810512"/>
            <a:ext cx="3429000" cy="12984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266176" y="1956816"/>
            <a:ext cx="384048" cy="384048"/>
          </a:xfrm>
          <a:prstGeom prst="roundRect">
            <a:avLst/>
          </a:prstGeom>
          <a:solidFill>
            <a:srgbClr val="1FA7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66176" y="1984248"/>
            <a:ext cx="38404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41664" y="1947672"/>
            <a:ext cx="2660904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500" b="1">
                <a:solidFill>
                  <a:srgbClr val="0B1930"/>
                </a:solidFill>
                <a:latin typeface="맑은 고딕"/>
              </a:rPr>
              <a:t>실제 조회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84464" y="2414016"/>
            <a:ext cx="3099816" cy="585215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기간·차원·행 수·host gate</a:t>
            </a:r>
            <a:br/>
            <a:r>
              <a:rPr sz="1000" b="0">
                <a:solidFill>
                  <a:srgbClr val="66758A"/>
                </a:solidFill>
                <a:latin typeface="맑은 고딕"/>
              </a:rPr>
              <a:t>API 응답으로 read-back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078224" y="2468880"/>
            <a:ext cx="274320" cy="0"/>
          </a:xfrm>
          <a:prstGeom prst="line">
            <a:avLst/>
          </a:prstGeom>
          <a:ln w="1905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7818120" y="2468880"/>
            <a:ext cx="274320" cy="0"/>
          </a:xfrm>
          <a:prstGeom prst="line">
            <a:avLst/>
          </a:prstGeom>
          <a:ln w="1905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658368" y="3529584"/>
            <a:ext cx="5230368" cy="1847088"/>
          </a:xfrm>
          <a:prstGeom prst="roundRect">
            <a:avLst/>
          </a:prstGeom>
          <a:solidFill>
            <a:srgbClr val="EA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14400" y="3749039"/>
            <a:ext cx="1828800" cy="24688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1">
                <a:solidFill>
                  <a:srgbClr val="3563E9"/>
                </a:solidFill>
                <a:latin typeface="맑은 고딕"/>
              </a:rPr>
              <a:t>Search Console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4160520"/>
            <a:ext cx="4572000" cy="960120"/>
          </a:xfrm>
          <a:prstGeom prst="rect">
            <a:avLst/>
          </a:prstGeom>
          <a:noFill/>
        </p:spPr>
        <p:txBody>
          <a:bodyPr wrap="square" lIns="73152" rIns="73152" tIns="54864" bIns="54864">
            <a:spAutoFit/>
          </a:bodyPr>
          <a:lstStyle/>
          <a:p>
            <a:pPr algn="l">
              <a:lnSpc>
                <a:spcPct val="108000"/>
              </a:lnSpc>
              <a:spcAft>
                <a:spcPts val="600"/>
              </a:spcAft>
            </a:pPr>
            <a:r>
              <a:rPr sz="1100" b="0">
                <a:solidFill>
                  <a:srgbClr val="15243A"/>
                </a:solidFill>
                <a:latin typeface="맑은 고딕"/>
              </a:rPr>
              <a:t>• 클릭 · 노출 · CTR · 평균순위</a:t>
            </a:r>
          </a:p>
          <a:p>
            <a:pPr algn="l">
              <a:lnSpc>
                <a:spcPct val="108000"/>
              </a:lnSpc>
              <a:spcAft>
                <a:spcPts val="600"/>
              </a:spcAft>
            </a:pPr>
            <a:r>
              <a:rPr sz="1100" b="0">
                <a:solidFill>
                  <a:srgbClr val="15243A"/>
                </a:solidFill>
                <a:latin typeface="맑은 고딕"/>
              </a:rPr>
              <a:t>• 검색어·페이지·국가·기기</a:t>
            </a:r>
          </a:p>
          <a:p>
            <a:pPr algn="l">
              <a:lnSpc>
                <a:spcPct val="108000"/>
              </a:lnSpc>
              <a:spcAft>
                <a:spcPts val="600"/>
              </a:spcAft>
            </a:pPr>
            <a:r>
              <a:rPr sz="1100" b="0">
                <a:solidFill>
                  <a:srgbClr val="15243A"/>
                </a:solidFill>
                <a:latin typeface="맑은 고딕"/>
              </a:rPr>
              <a:t>• URL Inspection 표본: indexed / neutral / error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91072" y="3529584"/>
            <a:ext cx="5230368" cy="1847088"/>
          </a:xfrm>
          <a:prstGeom prst="roundRect">
            <a:avLst/>
          </a:prstGeom>
          <a:solidFill>
            <a:srgbClr val="E8F7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47104" y="3749039"/>
            <a:ext cx="1828800" cy="24688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1">
                <a:solidFill>
                  <a:srgbClr val="1FA77A"/>
                </a:solidFill>
                <a:latin typeface="맑은 고딕"/>
              </a:rPr>
              <a:t>GA4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47104" y="4160520"/>
            <a:ext cx="4572000" cy="960120"/>
          </a:xfrm>
          <a:prstGeom prst="rect">
            <a:avLst/>
          </a:prstGeom>
          <a:noFill/>
        </p:spPr>
        <p:txBody>
          <a:bodyPr wrap="square" lIns="73152" rIns="73152" tIns="54864" bIns="54864">
            <a:spAutoFit/>
          </a:bodyPr>
          <a:lstStyle/>
          <a:p>
            <a:pPr algn="l">
              <a:lnSpc>
                <a:spcPct val="108000"/>
              </a:lnSpc>
              <a:spcAft>
                <a:spcPts val="600"/>
              </a:spcAft>
            </a:pPr>
            <a:r>
              <a:rPr sz="1100" b="0">
                <a:solidFill>
                  <a:srgbClr val="15243A"/>
                </a:solidFill>
                <a:latin typeface="맑은 고딕"/>
              </a:rPr>
              <a:t>• 세션 · 사용자 · 참여세션</a:t>
            </a:r>
          </a:p>
          <a:p>
            <a:pPr algn="l">
              <a:lnSpc>
                <a:spcPct val="108000"/>
              </a:lnSpc>
              <a:spcAft>
                <a:spcPts val="600"/>
              </a:spcAft>
            </a:pPr>
            <a:r>
              <a:rPr sz="1100" b="0">
                <a:solidFill>
                  <a:srgbClr val="15243A"/>
                </a:solidFill>
                <a:latin typeface="맑은 고딕"/>
              </a:rPr>
              <a:t>• 채널 · 랜딩페이지 · 국가</a:t>
            </a:r>
          </a:p>
          <a:p>
            <a:pPr algn="l">
              <a:lnSpc>
                <a:spcPct val="108000"/>
              </a:lnSpc>
              <a:spcAft>
                <a:spcPts val="600"/>
              </a:spcAft>
            </a:pPr>
            <a:r>
              <a:rPr sz="1100" b="0">
                <a:solidFill>
                  <a:srgbClr val="15243A"/>
                </a:solidFill>
                <a:latin typeface="맑은 고딕"/>
              </a:rPr>
              <a:t>• 문의·클릭·다운로드 이벤트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" y="5742432"/>
            <a:ext cx="10789920" cy="24688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E55353"/>
                </a:solidFill>
                <a:latin typeface="맑은 고딕"/>
              </a:rPr>
              <a:t>주의: API 미연결·권한 없음·집계 지연을 0으로 표시하지 않습니다.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6928" y="6537960"/>
            <a:ext cx="45720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800" b="0">
                <a:solidFill>
                  <a:srgbClr val="66758A"/>
                </a:solidFill>
                <a:latin typeface="맑은 고딕"/>
              </a:rPr>
              <a:t>FORTIFY SEO · SESSION 4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27432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META PUBLISHING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85216"/>
            <a:ext cx="10972800" cy="52120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>
                <a:solidFill>
                  <a:srgbClr val="0B1930"/>
                </a:solidFill>
                <a:latin typeface="맑은 고딕"/>
              </a:rPr>
              <a:t>Instagram 자동 게시 — 컨테이너 생성부터 공개 확인까지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1124712"/>
            <a:ext cx="1088136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>
                <a:solidFill>
                  <a:srgbClr val="66758A"/>
                </a:solidFill>
                <a:latin typeface="맑은 고딕"/>
              </a:rPr>
              <a:t>전문 계정·Facebook Page 연결·권한·공개 URL이 모두 맞아야 합니다.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463040"/>
            <a:ext cx="11045952" cy="0"/>
          </a:xfrm>
          <a:prstGeom prst="line">
            <a:avLst/>
          </a:prstGeom>
          <a:ln w="12700">
            <a:solidFill>
              <a:srgbClr val="DCE3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457200" y="1828800"/>
            <a:ext cx="1673352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03504" y="1975104"/>
            <a:ext cx="384048" cy="384048"/>
          </a:xfrm>
          <a:prstGeom prst="roundRect">
            <a:avLst/>
          </a:prstGeom>
          <a:solidFill>
            <a:srgbClr val="356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3504" y="2002536"/>
            <a:ext cx="38404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" y="1965960"/>
            <a:ext cx="905256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500" b="1">
                <a:solidFill>
                  <a:srgbClr val="0B1930"/>
                </a:solidFill>
                <a:latin typeface="맑은 고딕"/>
              </a:rPr>
              <a:t>준비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2432304"/>
            <a:ext cx="1344168" cy="1344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Business/Creator</a:t>
            </a:r>
            <a:br/>
            <a:r>
              <a:rPr sz="1000" b="0">
                <a:solidFill>
                  <a:srgbClr val="66758A"/>
                </a:solidFill>
                <a:latin typeface="맑은 고딕"/>
              </a:rPr>
              <a:t>+ Page 연결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139696" y="2788920"/>
            <a:ext cx="201168" cy="0"/>
          </a:xfrm>
          <a:prstGeom prst="line">
            <a:avLst/>
          </a:prstGeom>
          <a:ln w="1524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2395728" y="1828800"/>
            <a:ext cx="1673352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2542032" y="1975104"/>
            <a:ext cx="384048" cy="384048"/>
          </a:xfrm>
          <a:prstGeom prst="roundRect">
            <a:avLst/>
          </a:prstGeom>
          <a:solidFill>
            <a:srgbClr val="12A4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542032" y="2002536"/>
            <a:ext cx="38404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1965960"/>
            <a:ext cx="905256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500" b="1">
                <a:solidFill>
                  <a:srgbClr val="0B1930"/>
                </a:solidFill>
                <a:latin typeface="맑은 고딕"/>
              </a:rPr>
              <a:t>미디어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60320" y="2432304"/>
            <a:ext cx="1344168" cy="1344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공개 접근 가능한</a:t>
            </a:r>
            <a:br/>
            <a:r>
              <a:rPr sz="1000" b="0">
                <a:solidFill>
                  <a:srgbClr val="66758A"/>
                </a:solidFill>
                <a:latin typeface="맑은 고딕"/>
              </a:rPr>
              <a:t>이미지·MP4 URL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078224" y="2788920"/>
            <a:ext cx="201168" cy="0"/>
          </a:xfrm>
          <a:prstGeom prst="line">
            <a:avLst/>
          </a:prstGeom>
          <a:ln w="1524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4334256" y="1828800"/>
            <a:ext cx="1673352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4480560" y="1975104"/>
            <a:ext cx="384048" cy="384048"/>
          </a:xfrm>
          <a:prstGeom prst="round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480560" y="2002536"/>
            <a:ext cx="38404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56048" y="1965960"/>
            <a:ext cx="905256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500" b="1">
                <a:solidFill>
                  <a:srgbClr val="0B1930"/>
                </a:solidFill>
                <a:latin typeface="맑은 고딕"/>
              </a:rPr>
              <a:t>컨테이너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98848" y="2432304"/>
            <a:ext cx="1344168" cy="1344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/media 생성</a:t>
            </a:r>
            <a:br/>
            <a:r>
              <a:rPr sz="1000" b="0">
                <a:solidFill>
                  <a:srgbClr val="66758A"/>
                </a:solidFill>
                <a:latin typeface="맑은 고딕"/>
              </a:rPr>
              <a:t>caption 포함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6016752" y="2788920"/>
            <a:ext cx="201168" cy="0"/>
          </a:xfrm>
          <a:prstGeom prst="line">
            <a:avLst/>
          </a:prstGeom>
          <a:ln w="1524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6272784" y="1828800"/>
            <a:ext cx="1673352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419088" y="1975104"/>
            <a:ext cx="384048" cy="384048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2002536"/>
            <a:ext cx="38404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94576" y="1965960"/>
            <a:ext cx="905256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500" b="1">
                <a:solidFill>
                  <a:srgbClr val="0B1930"/>
                </a:solidFill>
                <a:latin typeface="맑은 고딕"/>
              </a:rPr>
              <a:t>상태 확인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37376" y="2432304"/>
            <a:ext cx="1344168" cy="1344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FINISHED까지</a:t>
            </a:r>
            <a:br/>
            <a:r>
              <a:rPr sz="1000" b="0">
                <a:solidFill>
                  <a:srgbClr val="66758A"/>
                </a:solidFill>
                <a:latin typeface="맑은 고딕"/>
              </a:rPr>
              <a:t>비동기 폴링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7955280" y="2788920"/>
            <a:ext cx="201168" cy="0"/>
          </a:xfrm>
          <a:prstGeom prst="line">
            <a:avLst/>
          </a:prstGeom>
          <a:ln w="1524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8211312" y="1828800"/>
            <a:ext cx="1673352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8357616" y="1975104"/>
            <a:ext cx="384048" cy="384048"/>
          </a:xfrm>
          <a:prstGeom prst="roundRect">
            <a:avLst/>
          </a:prstGeom>
          <a:solidFill>
            <a:srgbClr val="1FA7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357616" y="2002536"/>
            <a:ext cx="38404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833104" y="1965960"/>
            <a:ext cx="905256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500" b="1">
                <a:solidFill>
                  <a:srgbClr val="0B1930"/>
                </a:solidFill>
                <a:latin typeface="맑은 고딕"/>
              </a:rPr>
              <a:t>게시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75904" y="2432304"/>
            <a:ext cx="1344168" cy="1344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/media_publish</a:t>
            </a:r>
            <a:br/>
            <a:r>
              <a:rPr sz="1000" b="0">
                <a:solidFill>
                  <a:srgbClr val="66758A"/>
                </a:solidFill>
                <a:latin typeface="맑은 고딕"/>
              </a:rPr>
              <a:t>1회 호출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9893808" y="2788920"/>
            <a:ext cx="201168" cy="0"/>
          </a:xfrm>
          <a:prstGeom prst="line">
            <a:avLst/>
          </a:prstGeom>
          <a:ln w="1524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10149840" y="1828800"/>
            <a:ext cx="1673352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10296144" y="1975104"/>
            <a:ext cx="384048" cy="384048"/>
          </a:xfrm>
          <a:prstGeom prst="roundRect">
            <a:avLst/>
          </a:prstGeom>
          <a:solidFill>
            <a:srgbClr val="0B19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0296144" y="2002536"/>
            <a:ext cx="38404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771632" y="1965960"/>
            <a:ext cx="905256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500" b="1">
                <a:solidFill>
                  <a:srgbClr val="0B1930"/>
                </a:solidFill>
                <a:latin typeface="맑은 고딕"/>
              </a:rPr>
              <a:t>검증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314432" y="2432304"/>
            <a:ext cx="1344168" cy="1344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media_id·permalink</a:t>
            </a:r>
            <a:br/>
            <a:r>
              <a:rPr sz="1000" b="0">
                <a:solidFill>
                  <a:srgbClr val="66758A"/>
                </a:solidFill>
                <a:latin typeface="맑은 고딕"/>
              </a:rPr>
              <a:t>다시 조회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58368" y="4279392"/>
            <a:ext cx="10881360" cy="1325880"/>
          </a:xfrm>
          <a:prstGeom prst="round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96112" y="4517136"/>
            <a:ext cx="146304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1">
                <a:solidFill>
                  <a:srgbClr val="0B1930"/>
                </a:solidFill>
                <a:latin typeface="맑은 고딕"/>
              </a:rPr>
              <a:t>운영 안전장치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468880" y="4416552"/>
            <a:ext cx="27432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>
                <a:solidFill>
                  <a:srgbClr val="1FA77A"/>
                </a:solidFill>
                <a:latin typeface="맑은 고딕"/>
              </a:rPr>
              <a:t>✓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779776" y="4416552"/>
            <a:ext cx="3886200" cy="31089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승인된 버전의 영상·대본·캡션 해시 일치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812280" y="4416552"/>
            <a:ext cx="27432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>
                <a:solidFill>
                  <a:srgbClr val="1FA77A"/>
                </a:solidFill>
                <a:latin typeface="맑은 고딕"/>
              </a:rPr>
              <a:t>✓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123176" y="4416552"/>
            <a:ext cx="3886200" cy="31089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최소 게시 간격과 일일 상한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468880" y="4919472"/>
            <a:ext cx="27432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>
                <a:solidFill>
                  <a:srgbClr val="1FA77A"/>
                </a:solidFill>
                <a:latin typeface="맑은 고딕"/>
              </a:rPr>
              <a:t>✓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779776" y="4919472"/>
            <a:ext cx="3886200" cy="31089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모호한 응답은 재게시하지 않고 조회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812280" y="4919472"/>
            <a:ext cx="27432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>
                <a:solidFill>
                  <a:srgbClr val="1FA77A"/>
                </a:solidFill>
                <a:latin typeface="맑은 고딕"/>
              </a:rPr>
              <a:t>✓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123176" y="4919472"/>
            <a:ext cx="3886200" cy="31089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실제 공개 링크 확인 후 Telegram 알림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66928" y="6537960"/>
            <a:ext cx="45720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800" b="0">
                <a:solidFill>
                  <a:srgbClr val="66758A"/>
                </a:solidFill>
                <a:latin typeface="맑은 고딕"/>
              </a:rPr>
              <a:t>FORTIFY SEO · SESSION 4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27432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HUMAN IN THE LOOP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85216"/>
            <a:ext cx="10972800" cy="52120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>
                <a:solidFill>
                  <a:srgbClr val="0B1930"/>
                </a:solidFill>
                <a:latin typeface="맑은 고딕"/>
              </a:rPr>
              <a:t>Telegram 승인 흐름 — 자동화 안에 사람의 판단을 넣는다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1124712"/>
            <a:ext cx="1088136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>
                <a:solidFill>
                  <a:srgbClr val="66758A"/>
                </a:solidFill>
                <a:latin typeface="맑은 고딕"/>
              </a:rPr>
              <a:t>카드뉴스는 자동 게시, 릴스는 검토본을 보고 승인·수정·보류합니다.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463040"/>
            <a:ext cx="11045952" cy="0"/>
          </a:xfrm>
          <a:prstGeom prst="line">
            <a:avLst/>
          </a:prstGeom>
          <a:ln w="12700">
            <a:solidFill>
              <a:srgbClr val="DCE3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502920" y="1874519"/>
            <a:ext cx="192024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874519"/>
            <a:ext cx="1920240" cy="411480"/>
          </a:xfrm>
          <a:prstGeom prst="roundRect">
            <a:avLst/>
          </a:prstGeom>
          <a:solidFill>
            <a:srgbClr val="12A4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2432304"/>
            <a:ext cx="192024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400" b="1">
                <a:solidFill>
                  <a:srgbClr val="0B1930"/>
                </a:solidFill>
                <a:latin typeface="맑은 고딕"/>
              </a:rPr>
              <a:t>초안 생성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90088"/>
            <a:ext cx="164592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영상 + 전체 캡션</a:t>
            </a:r>
            <a:br/>
            <a:r>
              <a:rPr sz="1000" b="0">
                <a:solidFill>
                  <a:srgbClr val="66758A"/>
                </a:solidFill>
                <a:latin typeface="맑은 고딕"/>
              </a:rPr>
              <a:t>검토 ID·버전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2441448" y="2852928"/>
            <a:ext cx="274320" cy="0"/>
          </a:xfrm>
          <a:prstGeom prst="line">
            <a:avLst/>
          </a:prstGeom>
          <a:ln w="1778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2807208" y="1874519"/>
            <a:ext cx="192024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2807208" y="1874519"/>
            <a:ext cx="1920240" cy="411480"/>
          </a:xfrm>
          <a:prstGeom prst="roundRect">
            <a:avLst/>
          </a:prstGeom>
          <a:solidFill>
            <a:srgbClr val="356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807208" y="2432304"/>
            <a:ext cx="192024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400" b="1">
                <a:solidFill>
                  <a:srgbClr val="0B1930"/>
                </a:solidFill>
                <a:latin typeface="맑은 고딕"/>
              </a:rPr>
              <a:t>Telegram 전송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44368" y="2990088"/>
            <a:ext cx="164592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영상과 버튼</a:t>
            </a:r>
            <a:br/>
            <a:r>
              <a:rPr sz="1000" b="0">
                <a:solidFill>
                  <a:srgbClr val="66758A"/>
                </a:solidFill>
                <a:latin typeface="맑은 고딕"/>
              </a:rPr>
              <a:t>예정 시각 안내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745736" y="2852928"/>
            <a:ext cx="274320" cy="0"/>
          </a:xfrm>
          <a:prstGeom prst="line">
            <a:avLst/>
          </a:prstGeom>
          <a:ln w="1778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111496" y="1874519"/>
            <a:ext cx="192024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5111496" y="1874519"/>
            <a:ext cx="1920240" cy="411480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111496" y="2432304"/>
            <a:ext cx="192024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400" b="1">
                <a:solidFill>
                  <a:srgbClr val="0B1930"/>
                </a:solidFill>
                <a:latin typeface="맑은 고딕"/>
              </a:rPr>
              <a:t>사람 판단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48656" y="2990088"/>
            <a:ext cx="164592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승인 / 수정 / 보류</a:t>
            </a:r>
            <a:br/>
            <a:r>
              <a:rPr sz="1000" b="0">
                <a:solidFill>
                  <a:srgbClr val="66758A"/>
                </a:solidFill>
                <a:latin typeface="맑은 고딕"/>
              </a:rPr>
              <a:t>자연어 피드백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7050024" y="2852928"/>
            <a:ext cx="274320" cy="0"/>
          </a:xfrm>
          <a:prstGeom prst="line">
            <a:avLst/>
          </a:prstGeom>
          <a:ln w="1778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7415784" y="1874519"/>
            <a:ext cx="192024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7415784" y="1874519"/>
            <a:ext cx="1920240" cy="411480"/>
          </a:xfrm>
          <a:prstGeom prst="round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15784" y="2432304"/>
            <a:ext cx="192024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400" b="1">
                <a:solidFill>
                  <a:srgbClr val="0B1930"/>
                </a:solidFill>
                <a:latin typeface="맑은 고딕"/>
              </a:rPr>
              <a:t>상태 기록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52944" y="2990088"/>
            <a:ext cx="164592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update ID 중복 방지</a:t>
            </a:r>
            <a:br/>
            <a:r>
              <a:rPr sz="1000" b="0">
                <a:solidFill>
                  <a:srgbClr val="66758A"/>
                </a:solidFill>
                <a:latin typeface="맑은 고딕"/>
              </a:rPr>
              <a:t>버전·해시 결속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9354312" y="2852928"/>
            <a:ext cx="274320" cy="0"/>
          </a:xfrm>
          <a:prstGeom prst="line">
            <a:avLst/>
          </a:prstGeom>
          <a:ln w="1778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9720072" y="1874519"/>
            <a:ext cx="192024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9720072" y="1874519"/>
            <a:ext cx="1920240" cy="411480"/>
          </a:xfrm>
          <a:prstGeom prst="roundRect">
            <a:avLst/>
          </a:prstGeom>
          <a:solidFill>
            <a:srgbClr val="1FA7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720072" y="2432304"/>
            <a:ext cx="192024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400" b="1">
                <a:solidFill>
                  <a:srgbClr val="0B1930"/>
                </a:solidFill>
                <a:latin typeface="맑은 고딕"/>
              </a:rPr>
              <a:t>예약·게시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857232" y="2990088"/>
            <a:ext cx="164592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간격·상한 확인</a:t>
            </a:r>
            <a:br/>
            <a:r>
              <a:rPr sz="1000" b="0">
                <a:solidFill>
                  <a:srgbClr val="66758A"/>
                </a:solidFill>
                <a:latin typeface="맑은 고딕"/>
              </a:rPr>
              <a:t>실제 permalink 통지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58368" y="4325112"/>
            <a:ext cx="10863072" cy="1234440"/>
          </a:xfrm>
          <a:prstGeom prst="roundRect">
            <a:avLst/>
          </a:prstGeom>
          <a:solidFill>
            <a:srgbClr val="FF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96112" y="4553712"/>
            <a:ext cx="283464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1">
                <a:solidFill>
                  <a:srgbClr val="FF6B35"/>
                </a:solidFill>
                <a:latin typeface="맑은 고딕"/>
              </a:rPr>
              <a:t>수정 피드백도 데이터가 됩니다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96112" y="4974336"/>
            <a:ext cx="10012680" cy="33832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15243A"/>
                </a:solidFill>
                <a:latin typeface="맑은 고딕"/>
              </a:rPr>
              <a:t>“도입이 약함” · “자막이 빠름” · “이미지 매칭 오류” · “근거 화면 부족”을 태그로 분류해 다음 후보 점수에 반영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6928" y="6537960"/>
            <a:ext cx="45720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800" b="0">
                <a:solidFill>
                  <a:srgbClr val="66758A"/>
                </a:solidFill>
                <a:latin typeface="맑은 고딕"/>
              </a:rPr>
              <a:t>FORTIFY SEO · SESSION 4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27432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REELRADAR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85216"/>
            <a:ext cx="10972800" cy="52120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>
                <a:solidFill>
                  <a:srgbClr val="0B1930"/>
                </a:solidFill>
                <a:latin typeface="맑은 고딕"/>
              </a:rPr>
              <a:t>레퍼런스를 검색하고 “구조”를 학습한다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1124712"/>
            <a:ext cx="1088136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>
                <a:solidFill>
                  <a:srgbClr val="66758A"/>
                </a:solidFill>
                <a:latin typeface="맑은 고딕"/>
              </a:rPr>
              <a:t>좋아요 수를 복제하는 것이 아니라, 후킹·전개·화면·CTA의 조합을 관찰합니다.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463040"/>
            <a:ext cx="11045952" cy="0"/>
          </a:xfrm>
          <a:prstGeom prst="line">
            <a:avLst/>
          </a:prstGeom>
          <a:ln w="12700">
            <a:solidFill>
              <a:srgbClr val="DCE3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watch-desktop.png"/>
          <p:cNvPicPr>
            <a:picLocks noChangeAspect="1"/>
          </p:cNvPicPr>
          <p:nvPr/>
        </p:nvPicPr>
        <p:blipFill>
          <a:blip r:embed="rId2"/>
          <a:srcRect t="5388" b="5388"/>
          <a:stretch>
            <a:fillRect/>
          </a:stretch>
        </p:blipFill>
        <p:spPr>
          <a:xfrm>
            <a:off x="566928" y="1737360"/>
            <a:ext cx="6995160" cy="433425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827264" y="1737360"/>
            <a:ext cx="3767328" cy="4334256"/>
          </a:xfrm>
          <a:prstGeom prst="round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119872" y="1975104"/>
            <a:ext cx="3108960" cy="31089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700" b="1">
                <a:solidFill>
                  <a:srgbClr val="3563E9"/>
                </a:solidFill>
                <a:latin typeface="맑은 고딕"/>
              </a:rPr>
              <a:t>매일 06:00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19872" y="2350008"/>
            <a:ext cx="310896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>
                <a:solidFill>
                  <a:srgbClr val="66758A"/>
                </a:solidFill>
                <a:latin typeface="맑은 고딕"/>
              </a:rPr>
              <a:t>신규 표본 수집 + 반응 갱신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19872" y="2852928"/>
            <a:ext cx="25603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맑은 고딕"/>
              </a:rPr>
              <a:t>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65008" y="2834640"/>
            <a:ext cx="365760" cy="365760"/>
          </a:xfrm>
          <a:prstGeom prst="roundRect">
            <a:avLst/>
          </a:prstGeom>
          <a:solidFill>
            <a:srgbClr val="12A4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77072" y="2852928"/>
            <a:ext cx="73152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0B1930"/>
                </a:solidFill>
                <a:latin typeface="맑은 고딕"/>
              </a:rPr>
              <a:t>발견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45168" y="2852928"/>
            <a:ext cx="192024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주제·계정·국내외 피드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19872" y="3419856"/>
            <a:ext cx="25603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맑은 고딕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65008" y="3401568"/>
            <a:ext cx="365760" cy="365760"/>
          </a:xfrm>
          <a:prstGeom prst="roundRect">
            <a:avLst/>
          </a:prstGeom>
          <a:solidFill>
            <a:srgbClr val="356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577072" y="3419856"/>
            <a:ext cx="73152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0B1930"/>
                </a:solidFill>
                <a:latin typeface="맑은 고딕"/>
              </a:rPr>
              <a:t>분해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45168" y="3419856"/>
            <a:ext cx="192024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첫 3초·컷·자막·음성·CTA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19872" y="3986784"/>
            <a:ext cx="25603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맑은 고딕"/>
              </a:rP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65008" y="3968496"/>
            <a:ext cx="365760" cy="365760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577072" y="3986784"/>
            <a:ext cx="73152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0B1930"/>
                </a:solidFill>
                <a:latin typeface="맑은 고딕"/>
              </a:rPr>
              <a:t>매칭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45168" y="3986784"/>
            <a:ext cx="192024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건강/경제/사회/여행 포맷 분기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19872" y="4553712"/>
            <a:ext cx="25603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맑은 고딕"/>
              </a:rPr>
              <a:t>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65008" y="4535424"/>
            <a:ext cx="365760" cy="365760"/>
          </a:xfrm>
          <a:prstGeom prst="roundRect">
            <a:avLst/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577072" y="4553712"/>
            <a:ext cx="73152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0B1930"/>
                </a:solidFill>
                <a:latin typeface="맑은 고딕"/>
              </a:rPr>
              <a:t>실험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45168" y="4553712"/>
            <a:ext cx="192024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안전한 80% + 새 형식 20%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19872" y="5120640"/>
            <a:ext cx="25603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맑은 고딕"/>
              </a:rPr>
              <a:t>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65008" y="5102352"/>
            <a:ext cx="365760" cy="365760"/>
          </a:xfrm>
          <a:prstGeom prst="roundRect">
            <a:avLst/>
          </a:prstGeom>
          <a:solidFill>
            <a:srgbClr val="1FA7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577072" y="5120640"/>
            <a:ext cx="73152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0B1930"/>
                </a:solidFill>
                <a:latin typeface="맑은 고딕"/>
              </a:rPr>
              <a:t>학습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45168" y="5120640"/>
            <a:ext cx="192024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승인 피드백 + 실제 Insights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6928" y="6537960"/>
            <a:ext cx="45720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800" b="0">
                <a:solidFill>
                  <a:srgbClr val="66758A"/>
                </a:solidFill>
                <a:latin typeface="맑은 고딕"/>
              </a:rPr>
              <a:t>FORTIFY SEO · SESSION 4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27432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ADAPTIVE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85216"/>
            <a:ext cx="10972800" cy="52120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>
                <a:solidFill>
                  <a:srgbClr val="0B1930"/>
                </a:solidFill>
                <a:latin typeface="맑은 고딕"/>
              </a:rPr>
              <a:t>알고리즘이 “진화한다”는 말의 구체적인 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1124712"/>
            <a:ext cx="1088136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>
                <a:solidFill>
                  <a:srgbClr val="66758A"/>
                </a:solidFill>
                <a:latin typeface="맑은 고딕"/>
              </a:rPr>
              <a:t>초기에는 설명 가능한 점수로 시작하고, 충분한 실제 표본이 쌓인 뒤 예측 모델을 검토합니다.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463040"/>
            <a:ext cx="11045952" cy="0"/>
          </a:xfrm>
          <a:prstGeom prst="line">
            <a:avLst/>
          </a:prstGeom>
          <a:ln w="12700">
            <a:solidFill>
              <a:srgbClr val="DCE3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1005840" y="1828800"/>
            <a:ext cx="205740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15568" y="1975104"/>
            <a:ext cx="182880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200" b="1">
                <a:solidFill>
                  <a:srgbClr val="12A4D9"/>
                </a:solidFill>
                <a:latin typeface="맑은 고딕"/>
              </a:rPr>
              <a:t>① 후보 특징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" y="2359152"/>
            <a:ext cx="182880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00" b="0">
                <a:solidFill>
                  <a:srgbClr val="66758A"/>
                </a:solidFill>
                <a:latin typeface="맑은 고딕"/>
              </a:rPr>
              <a:t>주제·길이·후킹</a:t>
            </a:r>
            <a:br/>
            <a:r>
              <a:rPr sz="900" b="0">
                <a:solidFill>
                  <a:srgbClr val="66758A"/>
                </a:solidFill>
                <a:latin typeface="맑은 고딕"/>
              </a:rPr>
              <a:t>자막·화면·CTA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657600" y="1600200"/>
            <a:ext cx="205740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67328" y="1746504"/>
            <a:ext cx="182880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200" b="1">
                <a:solidFill>
                  <a:srgbClr val="FF6B35"/>
                </a:solidFill>
                <a:latin typeface="맑은 고딕"/>
              </a:rPr>
              <a:t>② 사람 피드백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67328" y="2130552"/>
            <a:ext cx="182880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00" b="0">
                <a:solidFill>
                  <a:srgbClr val="66758A"/>
                </a:solidFill>
                <a:latin typeface="맑은 고딕"/>
              </a:rPr>
              <a:t>승인·보류·수정</a:t>
            </a:r>
            <a:br/>
            <a:r>
              <a:rPr sz="900" b="0">
                <a:solidFill>
                  <a:srgbClr val="66758A"/>
                </a:solidFill>
                <a:latin typeface="맑은 고딕"/>
              </a:rPr>
              <a:t>문장 태그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0" y="1600200"/>
            <a:ext cx="205740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24927" y="1746504"/>
            <a:ext cx="182880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200" b="1">
                <a:solidFill>
                  <a:srgbClr val="1FA77A"/>
                </a:solidFill>
                <a:latin typeface="맑은 고딕"/>
              </a:rPr>
              <a:t>③ 실제 성과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24927" y="2130552"/>
            <a:ext cx="182880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00" b="0">
                <a:solidFill>
                  <a:srgbClr val="66758A"/>
                </a:solidFill>
                <a:latin typeface="맑은 고딕"/>
              </a:rPr>
              <a:t>도달·저장·공유</a:t>
            </a:r>
            <a:br/>
            <a:r>
              <a:rPr sz="900" b="0">
                <a:solidFill>
                  <a:srgbClr val="66758A"/>
                </a:solidFill>
                <a:latin typeface="맑은 고딕"/>
              </a:rPr>
              <a:t>완주율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326880" y="3246120"/>
            <a:ext cx="205740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436607" y="3392424"/>
            <a:ext cx="182880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200" b="1">
                <a:solidFill>
                  <a:srgbClr val="8B5CF6"/>
                </a:solidFill>
                <a:latin typeface="맑은 고딕"/>
              </a:rPr>
              <a:t>④ 점수 갱신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36607" y="3776472"/>
            <a:ext cx="182880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00" b="0">
                <a:solidFill>
                  <a:srgbClr val="66758A"/>
                </a:solidFill>
                <a:latin typeface="맑은 고딕"/>
              </a:rPr>
              <a:t>Beta 사전분포</a:t>
            </a:r>
            <a:br/>
            <a:r>
              <a:rPr sz="900" b="0">
                <a:solidFill>
                  <a:srgbClr val="66758A"/>
                </a:solidFill>
                <a:latin typeface="맑은 고딕"/>
              </a:rPr>
              <a:t>반복 감점·신뢰도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95160" y="4736592"/>
            <a:ext cx="205740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104888" y="4882896"/>
            <a:ext cx="182880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200" b="1">
                <a:solidFill>
                  <a:srgbClr val="3563E9"/>
                </a:solidFill>
                <a:latin typeface="맑은 고딕"/>
              </a:rPr>
              <a:t>⑤ 다음 실험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04888" y="5266944"/>
            <a:ext cx="182880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00" b="0">
                <a:solidFill>
                  <a:srgbClr val="66758A"/>
                </a:solidFill>
                <a:latin typeface="맑은 고딕"/>
              </a:rPr>
              <a:t>80% 검증 형식</a:t>
            </a:r>
            <a:br/>
            <a:r>
              <a:rPr sz="900" b="0">
                <a:solidFill>
                  <a:srgbClr val="66758A"/>
                </a:solidFill>
                <a:latin typeface="맑은 고딕"/>
              </a:rPr>
              <a:t>20% 탐색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063240" y="4736592"/>
            <a:ext cx="205740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172968" y="4882896"/>
            <a:ext cx="182880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200" b="1">
                <a:solidFill>
                  <a:srgbClr val="0B1930"/>
                </a:solidFill>
                <a:latin typeface="맑은 고딕"/>
              </a:rPr>
              <a:t>⑥ 규칙 기록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172968" y="5266944"/>
            <a:ext cx="182880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900" b="0">
                <a:solidFill>
                  <a:srgbClr val="66758A"/>
                </a:solidFill>
                <a:latin typeface="맑은 고딕"/>
              </a:rPr>
              <a:t>브랜드·주제별</a:t>
            </a:r>
            <a:br/>
            <a:r>
              <a:rPr sz="900" b="0">
                <a:solidFill>
                  <a:srgbClr val="66758A"/>
                </a:solidFill>
                <a:latin typeface="맑은 고딕"/>
              </a:rPr>
              <a:t>재사용 가능한 기준</a:t>
            </a:r>
          </a:p>
        </p:txBody>
      </p:sp>
      <p:cxnSp>
        <p:nvCxnSpPr>
          <p:cNvPr id="24" name="Connector 23"/>
          <p:cNvCxnSpPr/>
          <p:nvPr/>
        </p:nvCxnSpPr>
        <p:spPr>
          <a:xfrm flipV="1">
            <a:off x="3063240" y="2194560"/>
            <a:ext cx="594360" cy="164592"/>
          </a:xfrm>
          <a:prstGeom prst="line">
            <a:avLst/>
          </a:prstGeom>
          <a:ln w="1905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5715000" y="2148840"/>
            <a:ext cx="1600200" cy="0"/>
          </a:xfrm>
          <a:prstGeom prst="line">
            <a:avLst/>
          </a:prstGeom>
          <a:ln w="1905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9372600" y="2606040"/>
            <a:ext cx="548640" cy="640080"/>
          </a:xfrm>
          <a:prstGeom prst="line">
            <a:avLst/>
          </a:prstGeom>
          <a:ln w="1905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 flipH="1">
            <a:off x="9006840" y="4315968"/>
            <a:ext cx="320040" cy="420624"/>
          </a:xfrm>
          <a:prstGeom prst="line">
            <a:avLst/>
          </a:prstGeom>
          <a:ln w="1905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H="1">
            <a:off x="5120640" y="5257800"/>
            <a:ext cx="1874520" cy="0"/>
          </a:xfrm>
          <a:prstGeom prst="line">
            <a:avLst/>
          </a:prstGeom>
          <a:ln w="1905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H="1" flipV="1">
            <a:off x="2103120" y="2880360"/>
            <a:ext cx="960120" cy="2075688"/>
          </a:xfrm>
          <a:prstGeom prst="line">
            <a:avLst/>
          </a:prstGeom>
          <a:ln w="19050">
            <a:solidFill>
              <a:srgbClr val="667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4279392" y="3054096"/>
            <a:ext cx="3639312" cy="914400"/>
          </a:xfrm>
          <a:prstGeom prst="roundRect">
            <a:avLst/>
          </a:prstGeom>
          <a:solidFill>
            <a:srgbClr val="EA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279392" y="3291840"/>
            <a:ext cx="3639312" cy="29260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600" b="1">
                <a:solidFill>
                  <a:srgbClr val="0B1930"/>
                </a:solidFill>
                <a:latin typeface="맑은 고딕"/>
              </a:rPr>
              <a:t>관찰 → 가설 → 제작 → 측정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5800" y="6007608"/>
            <a:ext cx="10808208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E55353"/>
                </a:solidFill>
                <a:latin typeface="맑은 고딕"/>
              </a:rPr>
              <a:t>표본이 적을 때 한 번의 반응으로 전체 규칙을 뒤집지 않습니다.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6928" y="6537960"/>
            <a:ext cx="45720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800" b="0">
                <a:solidFill>
                  <a:srgbClr val="66758A"/>
                </a:solidFill>
                <a:latin typeface="맑은 고딕"/>
              </a:rPr>
              <a:t>FORTIFY SEO · SESSION 4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27432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VIDEO PIPELINE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85216"/>
            <a:ext cx="10972800" cy="52120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>
                <a:solidFill>
                  <a:srgbClr val="0B1930"/>
                </a:solidFill>
                <a:latin typeface="맑은 고딕"/>
              </a:rPr>
              <a:t>이미지에서 릴스까지 — 역할이 다른 도구를 조합한다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1124712"/>
            <a:ext cx="1088136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>
                <a:solidFill>
                  <a:srgbClr val="66758A"/>
                </a:solidFill>
                <a:latin typeface="맑은 고딕"/>
              </a:rPr>
              <a:t>원문 근거와 주제 매칭을 먼저 정한 뒤, 필요한 장면만 생성·렌더합니다.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463040"/>
            <a:ext cx="11045952" cy="0"/>
          </a:xfrm>
          <a:prstGeom prst="line">
            <a:avLst/>
          </a:prstGeom>
          <a:ln w="12700">
            <a:solidFill>
              <a:srgbClr val="DCE3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health-standard-v5-contact.jpg"/>
          <p:cNvPicPr>
            <a:picLocks noChangeAspect="1"/>
          </p:cNvPicPr>
          <p:nvPr/>
        </p:nvPicPr>
        <p:blipFill>
          <a:blip r:embed="rId2"/>
          <a:srcRect l="10829" r="10829"/>
          <a:stretch>
            <a:fillRect/>
          </a:stretch>
        </p:blipFill>
        <p:spPr>
          <a:xfrm>
            <a:off x="566928" y="1737360"/>
            <a:ext cx="4754880" cy="431596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623560" y="1737360"/>
            <a:ext cx="2633472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760720" y="1874519"/>
            <a:ext cx="235915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1">
                <a:solidFill>
                  <a:srgbClr val="3563E9"/>
                </a:solidFill>
                <a:latin typeface="맑은 고딕"/>
              </a:rPr>
              <a:t>원문·자료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60720" y="2267712"/>
            <a:ext cx="2359152" cy="40233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00" b="0">
                <a:solidFill>
                  <a:srgbClr val="66758A"/>
                </a:solidFill>
                <a:latin typeface="맑은 고딕"/>
              </a:rPr>
              <a:t>정책 화면·공개 사진</a:t>
            </a:r>
            <a:br/>
            <a:r>
              <a:rPr sz="900" b="0">
                <a:solidFill>
                  <a:srgbClr val="66758A"/>
                </a:solidFill>
                <a:latin typeface="맑은 고딕"/>
              </a:rPr>
              <a:t>출처·시점 확인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531352" y="1737360"/>
            <a:ext cx="2633472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68512" y="1874519"/>
            <a:ext cx="235915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1">
                <a:solidFill>
                  <a:srgbClr val="FF6B35"/>
                </a:solidFill>
                <a:latin typeface="맑은 고딕"/>
              </a:rPr>
              <a:t>Higgsfield GPT2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68512" y="2267712"/>
            <a:ext cx="2359152" cy="40233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00" b="0">
                <a:solidFill>
                  <a:srgbClr val="66758A"/>
                </a:solidFill>
                <a:latin typeface="맑은 고딕"/>
              </a:rPr>
              <a:t>표지·연출 이미지</a:t>
            </a:r>
            <a:br/>
            <a:r>
              <a:rPr sz="900" b="0">
                <a:solidFill>
                  <a:srgbClr val="66758A"/>
                </a:solidFill>
                <a:latin typeface="맑은 고딕"/>
              </a:rPr>
              <a:t>주제 맞춤 재가공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23560" y="3108960"/>
            <a:ext cx="2633472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760720" y="3246120"/>
            <a:ext cx="235915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1">
                <a:solidFill>
                  <a:srgbClr val="12A4D9"/>
                </a:solidFill>
                <a:latin typeface="맑은 고딕"/>
              </a:rPr>
              <a:t>Kling/Higgsfield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60720" y="3639312"/>
            <a:ext cx="2359152" cy="40233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00" b="0">
                <a:solidFill>
                  <a:srgbClr val="66758A"/>
                </a:solidFill>
                <a:latin typeface="맑은 고딕"/>
              </a:rPr>
              <a:t>인물·사물의 짧은</a:t>
            </a:r>
            <a:br/>
            <a:r>
              <a:rPr sz="900" b="0">
                <a:solidFill>
                  <a:srgbClr val="66758A"/>
                </a:solidFill>
                <a:latin typeface="맑은 고딕"/>
              </a:rPr>
              <a:t>자연스러운 움직임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531352" y="3108960"/>
            <a:ext cx="2633472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68512" y="3246120"/>
            <a:ext cx="235915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1">
                <a:solidFill>
                  <a:srgbClr val="1FA77A"/>
                </a:solidFill>
                <a:latin typeface="맑은 고딕"/>
              </a:rPr>
              <a:t>Blender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68512" y="3639312"/>
            <a:ext cx="2359152" cy="40233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00" b="0">
                <a:solidFill>
                  <a:srgbClr val="66758A"/>
                </a:solidFill>
                <a:latin typeface="맑은 고딕"/>
              </a:rPr>
              <a:t>달력·도식·3D 설명</a:t>
            </a:r>
            <a:br/>
            <a:r>
              <a:rPr sz="900" b="0">
                <a:solidFill>
                  <a:srgbClr val="66758A"/>
                </a:solidFill>
                <a:latin typeface="맑은 고딕"/>
              </a:rPr>
              <a:t>편집 가능한 장면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086600" y="4480560"/>
            <a:ext cx="2633472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223760" y="4617720"/>
            <a:ext cx="235915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1">
                <a:solidFill>
                  <a:srgbClr val="0B1930"/>
                </a:solidFill>
                <a:latin typeface="맑은 고딕"/>
              </a:rPr>
              <a:t>VideoPipe·FFmpeg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23760" y="5010912"/>
            <a:ext cx="2359152" cy="40233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00" b="0">
                <a:solidFill>
                  <a:srgbClr val="66758A"/>
                </a:solidFill>
                <a:latin typeface="맑은 고딕"/>
              </a:rPr>
              <a:t>음성·BGM·자막·전환</a:t>
            </a:r>
            <a:br/>
            <a:r>
              <a:rPr sz="900" b="0">
                <a:solidFill>
                  <a:srgbClr val="66758A"/>
                </a:solidFill>
                <a:latin typeface="맑은 고딕"/>
              </a:rPr>
              <a:t>1080×1920 합성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50992" y="5806440"/>
            <a:ext cx="54864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15243A"/>
                </a:solidFill>
                <a:latin typeface="맑은 고딕"/>
              </a:rPr>
              <a:t>기준: 이미지 수보다 장면의 기능 · 화면 전환의 이유 · 카피와 근거의 연결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537960"/>
            <a:ext cx="45720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800" b="0">
                <a:solidFill>
                  <a:srgbClr val="66758A"/>
                </a:solidFill>
                <a:latin typeface="맑은 고딕"/>
              </a:rPr>
              <a:t>FORTIFY SEO · SESSION 4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27432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CASE · DUMLUCK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85216"/>
            <a:ext cx="10972800" cy="52120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>
                <a:solidFill>
                  <a:srgbClr val="0B1930"/>
                </a:solidFill>
                <a:latin typeface="맑은 고딕"/>
              </a:rPr>
              <a:t>DumLuck 운영 — 이슈 속도와 검수 가능성을 함께 설계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1124712"/>
            <a:ext cx="1088136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>
                <a:solidFill>
                  <a:srgbClr val="66758A"/>
                </a:solidFill>
                <a:latin typeface="맑은 고딕"/>
              </a:rPr>
              <a:t>목표 일정과 실제 실행 상태를 같은 대시보드에서 구분합니다.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463040"/>
            <a:ext cx="11045952" cy="0"/>
          </a:xfrm>
          <a:prstGeom prst="line">
            <a:avLst/>
          </a:prstGeom>
          <a:ln w="12700">
            <a:solidFill>
              <a:srgbClr val="DCE3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home-1440.png"/>
          <p:cNvPicPr>
            <a:picLocks noChangeAspect="1"/>
          </p:cNvPicPr>
          <p:nvPr/>
        </p:nvPicPr>
        <p:blipFill>
          <a:blip r:embed="rId2"/>
          <a:srcRect t="17319" b="17319"/>
          <a:stretch>
            <a:fillRect/>
          </a:stretch>
        </p:blipFill>
        <p:spPr>
          <a:xfrm>
            <a:off x="566928" y="1737360"/>
            <a:ext cx="6446520" cy="29260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242048" y="1737360"/>
            <a:ext cx="4334256" cy="4343400"/>
          </a:xfrm>
          <a:prstGeom prst="roundRect">
            <a:avLst/>
          </a:prstGeom>
          <a:solidFill>
            <a:srgbClr val="F4F7FB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dumbluck-daily-schedule-202609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6685" y="1792224"/>
            <a:ext cx="2484981" cy="423367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66928" y="4892040"/>
            <a:ext cx="1993392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020055"/>
            <a:ext cx="166420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66758A"/>
                </a:solidFill>
                <a:latin typeface="맑은 고딕"/>
              </a:rPr>
              <a:t>사이트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5285231"/>
            <a:ext cx="1664208" cy="4114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300" b="1">
                <a:solidFill>
                  <a:srgbClr val="3563E9"/>
                </a:solidFill>
                <a:latin typeface="맑은 고딕"/>
              </a:rPr>
              <a:t>뉴스 + SEO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5788152"/>
            <a:ext cx="166420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00" b="0">
                <a:solidFill>
                  <a:srgbClr val="66758A"/>
                </a:solidFill>
                <a:latin typeface="맑은 고딕"/>
              </a:rPr>
              <a:t>형식 분기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15768" y="4892040"/>
            <a:ext cx="1993392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80360" y="5020055"/>
            <a:ext cx="166420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66758A"/>
                </a:solidFill>
                <a:latin typeface="맑은 고딕"/>
              </a:rPr>
              <a:t>Instagram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80360" y="5285231"/>
            <a:ext cx="1664208" cy="4114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300" b="1">
                <a:solidFill>
                  <a:srgbClr val="FF6B35"/>
                </a:solidFill>
                <a:latin typeface="맑은 고딕"/>
              </a:rPr>
              <a:t>카드 2 + 릴스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80360" y="5788152"/>
            <a:ext cx="166420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00" b="0">
                <a:solidFill>
                  <a:srgbClr val="66758A"/>
                </a:solidFill>
                <a:latin typeface="맑은 고딕"/>
              </a:rPr>
              <a:t>일일 목표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864608" y="4892040"/>
            <a:ext cx="1993392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0" y="5020055"/>
            <a:ext cx="166420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66758A"/>
                </a:solidFill>
                <a:latin typeface="맑은 고딕"/>
              </a:rPr>
              <a:t>검수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0" y="5285231"/>
            <a:ext cx="1664208" cy="4114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300" b="1">
                <a:solidFill>
                  <a:srgbClr val="1FA77A"/>
                </a:solidFill>
                <a:latin typeface="맑은 고딕"/>
              </a:rPr>
              <a:t>릴스 승인제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0" y="5788152"/>
            <a:ext cx="1664208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00" b="0">
                <a:solidFill>
                  <a:srgbClr val="66758A"/>
                </a:solidFill>
                <a:latin typeface="맑은 고딕"/>
              </a:rPr>
              <a:t>Telegram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537960"/>
            <a:ext cx="45720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800" b="0">
                <a:solidFill>
                  <a:srgbClr val="66758A"/>
                </a:solidFill>
                <a:latin typeface="맑은 고딕"/>
              </a:rPr>
              <a:t>FORTIFY SEO · SESSION 4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27432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CASE · KOREAFUL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85216"/>
            <a:ext cx="10972800" cy="52120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>
                <a:solidFill>
                  <a:srgbClr val="0B1930"/>
                </a:solidFill>
                <a:latin typeface="맑은 고딕"/>
              </a:rPr>
              <a:t>Koreaful 운영 — 검색 허브와 글로벌 소셜을 연결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1124712"/>
            <a:ext cx="1088136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>
                <a:solidFill>
                  <a:srgbClr val="66758A"/>
                </a:solidFill>
                <a:latin typeface="맑은 고딕"/>
              </a:rPr>
              <a:t>영문 검색의도, 여행·미용 카테고리, 문의 전환을 하나의 루프로 봅니다.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463040"/>
            <a:ext cx="11045952" cy="0"/>
          </a:xfrm>
          <a:prstGeom prst="line">
            <a:avLst/>
          </a:prstGeom>
          <a:ln w="12700">
            <a:solidFill>
              <a:srgbClr val="DCE3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koreaful_homepage_current.png"/>
          <p:cNvPicPr>
            <a:picLocks noChangeAspect="1"/>
          </p:cNvPicPr>
          <p:nvPr/>
        </p:nvPicPr>
        <p:blipFill>
          <a:blip r:embed="rId2"/>
          <a:srcRect t="9616" b="9616"/>
          <a:stretch>
            <a:fillRect/>
          </a:stretch>
        </p:blipFill>
        <p:spPr>
          <a:xfrm>
            <a:off x="566928" y="1737360"/>
            <a:ext cx="3703320" cy="4315968"/>
          </a:xfrm>
          <a:prstGeom prst="rect">
            <a:avLst/>
          </a:prstGeom>
        </p:spPr>
      </p:pic>
      <p:pic>
        <p:nvPicPr>
          <p:cNvPr id="7" name="Picture 6" descr="reels-1440-reels.png"/>
          <p:cNvPicPr>
            <a:picLocks noChangeAspect="1"/>
          </p:cNvPicPr>
          <p:nvPr/>
        </p:nvPicPr>
        <p:blipFill>
          <a:blip r:embed="rId3"/>
          <a:srcRect l="8966" r="8966"/>
          <a:stretch>
            <a:fillRect/>
          </a:stretch>
        </p:blipFill>
        <p:spPr>
          <a:xfrm>
            <a:off x="4498848" y="1737360"/>
            <a:ext cx="3703320" cy="431596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8458200" y="1737360"/>
            <a:ext cx="3127248" cy="4315968"/>
          </a:xfrm>
          <a:prstGeom prst="round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741664" y="2011680"/>
            <a:ext cx="2578608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500" b="1">
                <a:solidFill>
                  <a:srgbClr val="0B1930"/>
                </a:solidFill>
                <a:latin typeface="맑은 고딕"/>
              </a:rPr>
              <a:t>설계 포인트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41664" y="2606040"/>
            <a:ext cx="25603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1">
                <a:solidFill>
                  <a:srgbClr val="1FA77A"/>
                </a:solidFill>
                <a:latin typeface="맑은 고딕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61704" y="2606040"/>
            <a:ext cx="205740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Hub &amp; Spoke 사이트맵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41664" y="3172968"/>
            <a:ext cx="25603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1">
                <a:solidFill>
                  <a:srgbClr val="1FA77A"/>
                </a:solidFill>
                <a:latin typeface="맑은 고딕"/>
              </a:rP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61704" y="3172968"/>
            <a:ext cx="205740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WordPress 분산 발행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41664" y="3739896"/>
            <a:ext cx="25603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1">
                <a:solidFill>
                  <a:srgbClr val="1FA77A"/>
                </a:solidFill>
                <a:latin typeface="맑은 고딕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61704" y="3739896"/>
            <a:ext cx="205740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지역·주제별 릴스 포맷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41664" y="4306824"/>
            <a:ext cx="25603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1">
                <a:solidFill>
                  <a:srgbClr val="1FA77A"/>
                </a:solidFill>
                <a:latin typeface="맑은 고딕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61704" y="4306824"/>
            <a:ext cx="205740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GA4·GSC·색인 통합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41664" y="4873752"/>
            <a:ext cx="25603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1">
                <a:solidFill>
                  <a:srgbClr val="1FA77A"/>
                </a:solidFill>
                <a:latin typeface="맑은 고딕"/>
              </a:rPr>
              <a:t>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61704" y="4873752"/>
            <a:ext cx="205740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문의·파트너 DB 연계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705088" y="5440680"/>
            <a:ext cx="2615184" cy="384048"/>
          </a:xfrm>
          <a:prstGeom prst="roundRect">
            <a:avLst/>
          </a:prstGeom>
          <a:solidFill>
            <a:srgbClr val="0B19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705088" y="5541264"/>
            <a:ext cx="2615184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맑은 고딕"/>
              </a:rPr>
              <a:t>검색 → 신뢰 → 문의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537960"/>
            <a:ext cx="45720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800" b="0">
                <a:solidFill>
                  <a:srgbClr val="66758A"/>
                </a:solidFill>
                <a:latin typeface="맑은 고딕"/>
              </a:rPr>
              <a:t>FORTIFY SEO · SESSION 4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27432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CASE · FORTIFY SEO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85216"/>
            <a:ext cx="10972800" cy="52120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>
                <a:solidFill>
                  <a:srgbClr val="0B1930"/>
                </a:solidFill>
                <a:latin typeface="맑은 고딕"/>
              </a:rPr>
              <a:t>구축 경험을 서비스와 교육 자산으로 바꾼다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1124712"/>
            <a:ext cx="1088136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>
                <a:solidFill>
                  <a:srgbClr val="66758A"/>
                </a:solidFill>
                <a:latin typeface="맑은 고딕"/>
              </a:rPr>
              <a:t>한 번 만든 연결·검수·대시보드 패턴을 다음 프로젝트에서 더 빠르고 안전하게 재사용합니다.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463040"/>
            <a:ext cx="11045952" cy="0"/>
          </a:xfrm>
          <a:prstGeom prst="line">
            <a:avLst/>
          </a:prstGeom>
          <a:ln w="12700">
            <a:solidFill>
              <a:srgbClr val="DCE3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dashboard-actions-1440.png"/>
          <p:cNvPicPr>
            <a:picLocks noChangeAspect="1"/>
          </p:cNvPicPr>
          <p:nvPr/>
        </p:nvPicPr>
        <p:blipFill>
          <a:blip r:embed="rId2"/>
          <a:srcRect t="1372" b="1372"/>
          <a:stretch>
            <a:fillRect/>
          </a:stretch>
        </p:blipFill>
        <p:spPr>
          <a:xfrm>
            <a:off x="566928" y="1737360"/>
            <a:ext cx="3493008" cy="2359152"/>
          </a:xfrm>
          <a:prstGeom prst="rect">
            <a:avLst/>
          </a:prstGeom>
        </p:spPr>
      </p:pic>
      <p:pic>
        <p:nvPicPr>
          <p:cNvPr id="7" name="Picture 6" descr="dashboard-keywords-1440.png"/>
          <p:cNvPicPr>
            <a:picLocks noChangeAspect="1"/>
          </p:cNvPicPr>
          <p:nvPr/>
        </p:nvPicPr>
        <p:blipFill>
          <a:blip r:embed="rId3"/>
          <a:srcRect t="1372" b="1372"/>
          <a:stretch>
            <a:fillRect/>
          </a:stretch>
        </p:blipFill>
        <p:spPr>
          <a:xfrm>
            <a:off x="4297680" y="1737360"/>
            <a:ext cx="3493008" cy="2359152"/>
          </a:xfrm>
          <a:prstGeom prst="rect">
            <a:avLst/>
          </a:prstGeom>
        </p:spPr>
      </p:pic>
      <p:pic>
        <p:nvPicPr>
          <p:cNvPr id="8" name="Picture 7" descr="dashboard-monitor-1440.png"/>
          <p:cNvPicPr>
            <a:picLocks noChangeAspect="1"/>
          </p:cNvPicPr>
          <p:nvPr/>
        </p:nvPicPr>
        <p:blipFill>
          <a:blip r:embed="rId4"/>
          <a:srcRect t="1372" b="1372"/>
          <a:stretch>
            <a:fillRect/>
          </a:stretch>
        </p:blipFill>
        <p:spPr>
          <a:xfrm>
            <a:off x="8028431" y="1737360"/>
            <a:ext cx="3493008" cy="235915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66928" y="4315968"/>
            <a:ext cx="3493008" cy="777240"/>
          </a:xfrm>
          <a:prstGeom prst="round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3232" y="4480560"/>
            <a:ext cx="80467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1">
                <a:solidFill>
                  <a:srgbClr val="3563E9"/>
                </a:solidFill>
                <a:latin typeface="맑은 고딕"/>
              </a:rPr>
              <a:t>진단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99616" y="4480560"/>
            <a:ext cx="233172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기술·콘텐츠·검색 상태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97680" y="4315968"/>
            <a:ext cx="3493008" cy="777240"/>
          </a:xfrm>
          <a:prstGeom prst="round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43984" y="4480560"/>
            <a:ext cx="80467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1">
                <a:solidFill>
                  <a:srgbClr val="FF6B35"/>
                </a:solidFill>
                <a:latin typeface="맑은 고딕"/>
              </a:rPr>
              <a:t>액션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30368" y="4480560"/>
            <a:ext cx="233172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우선순위·담당·완료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28431" y="4315968"/>
            <a:ext cx="3493008" cy="777240"/>
          </a:xfrm>
          <a:prstGeom prst="round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74736" y="4480560"/>
            <a:ext cx="804672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200" b="1">
                <a:solidFill>
                  <a:srgbClr val="1FA77A"/>
                </a:solidFill>
                <a:latin typeface="맑은 고딕"/>
              </a:rPr>
              <a:t>모니터링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61119" y="4480560"/>
            <a:ext cx="233172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순위·색인·전환 변화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8368" y="5422392"/>
            <a:ext cx="10844784" cy="502920"/>
          </a:xfrm>
          <a:prstGeom prst="roundRect">
            <a:avLst/>
          </a:prstGeom>
          <a:solidFill>
            <a:srgbClr val="EAF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8680" y="5568696"/>
            <a:ext cx="10378440" cy="21945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00" b="1">
                <a:solidFill>
                  <a:srgbClr val="0B1930"/>
                </a:solidFill>
                <a:latin typeface="맑은 고딕"/>
              </a:rPr>
              <a:t>재사용 자산: 인증 로더 · 배포 스크립트 · 품질 게이트 · 대시보드 컴포넌트 · 운영 문서 · 실패 복구 규칙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537960"/>
            <a:ext cx="45720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800" b="0">
                <a:solidFill>
                  <a:srgbClr val="66758A"/>
                </a:solidFill>
                <a:latin typeface="맑은 고딕"/>
              </a:rPr>
              <a:t>FORTIFY SEO · SESSION 4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27432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MONITORING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85216"/>
            <a:ext cx="10972800" cy="52120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>
                <a:solidFill>
                  <a:srgbClr val="0B1930"/>
                </a:solidFill>
                <a:latin typeface="맑은 고딕"/>
              </a:rPr>
              <a:t>무엇을 모니터링하고, 언제 규칙을 바꿀 것인가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1124712"/>
            <a:ext cx="1088136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>
                <a:solidFill>
                  <a:srgbClr val="66758A"/>
                </a:solidFill>
                <a:latin typeface="맑은 고딕"/>
              </a:rPr>
              <a:t>게시량 자체보다 발견 → 소비 → 반응 → 전환 → 운영 안정성의 흐름을 봅니다.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463040"/>
            <a:ext cx="11045952" cy="0"/>
          </a:xfrm>
          <a:prstGeom prst="line">
            <a:avLst/>
          </a:prstGeom>
          <a:ln w="12700">
            <a:solidFill>
              <a:srgbClr val="DCE3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438912" y="1810512"/>
            <a:ext cx="1993392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38912" y="1810512"/>
            <a:ext cx="1993392" cy="475488"/>
          </a:xfrm>
          <a:prstGeom prst="roundRect">
            <a:avLst/>
          </a:prstGeom>
          <a:solidFill>
            <a:srgbClr val="356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38912" y="1947672"/>
            <a:ext cx="1993392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맑은 고딕"/>
              </a:rPr>
              <a:t>검색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606040"/>
            <a:ext cx="1572768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• 색인 상태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200400"/>
            <a:ext cx="1572768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• 노출·클릭·CTR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794760"/>
            <a:ext cx="1572768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• 쿼리·페이지 성장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61488" y="1810512"/>
            <a:ext cx="1993392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2761488" y="1810512"/>
            <a:ext cx="1993392" cy="475488"/>
          </a:xfrm>
          <a:prstGeom prst="roundRect">
            <a:avLst/>
          </a:prstGeom>
          <a:solidFill>
            <a:srgbClr val="12A4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761488" y="1947672"/>
            <a:ext cx="1993392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맑은 고딕"/>
              </a:rPr>
              <a:t>콘텐츠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62656" y="2606040"/>
            <a:ext cx="1572768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• 기사 보류율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62656" y="3200400"/>
            <a:ext cx="1572768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• 내부링크·출처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62656" y="3794760"/>
            <a:ext cx="1572768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• 발행 슬롯 준수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84064" y="1810512"/>
            <a:ext cx="1993392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5084064" y="1810512"/>
            <a:ext cx="1993392" cy="475488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084064" y="1947672"/>
            <a:ext cx="1993392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맑은 고딕"/>
              </a:rPr>
              <a:t>SNS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85232" y="2606040"/>
            <a:ext cx="1572768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• 도달·완주율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85232" y="3200400"/>
            <a:ext cx="1572768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• 저장·공유·댓글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85232" y="3794760"/>
            <a:ext cx="1572768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• 후킹별 성과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406640" y="1810512"/>
            <a:ext cx="1993392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7406640" y="1810512"/>
            <a:ext cx="1993392" cy="475488"/>
          </a:xfrm>
          <a:prstGeom prst="roundRect">
            <a:avLst/>
          </a:prstGeom>
          <a:solidFill>
            <a:srgbClr val="1FA7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06640" y="1947672"/>
            <a:ext cx="1993392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맑은 고딕"/>
              </a:rPr>
              <a:t>전환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07808" y="2606040"/>
            <a:ext cx="1572768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• 문의·버튼 클릭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07808" y="3200400"/>
            <a:ext cx="1572768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• 뉴스레터·구독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07808" y="3794760"/>
            <a:ext cx="1572768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• 제휴·매출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729216" y="1810512"/>
            <a:ext cx="1993392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9729216" y="1810512"/>
            <a:ext cx="1993392" cy="475488"/>
          </a:xfrm>
          <a:prstGeom prst="roundRect">
            <a:avLst/>
          </a:prstGeom>
          <a:solidFill>
            <a:srgbClr val="0B19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729216" y="1947672"/>
            <a:ext cx="1993392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맑은 고딕"/>
              </a:rPr>
              <a:t>운영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30384" y="2606040"/>
            <a:ext cx="1572768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• 오류·재시도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30384" y="3200400"/>
            <a:ext cx="1572768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• 토큰·권한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930384" y="3794760"/>
            <a:ext cx="1572768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15243A"/>
                </a:solidFill>
                <a:latin typeface="맑은 고딕"/>
              </a:rPr>
              <a:t>• 큐 지연·중복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58368" y="5376672"/>
            <a:ext cx="10881360" cy="594360"/>
          </a:xfrm>
          <a:prstGeom prst="roundRect">
            <a:avLst/>
          </a:prstGeom>
          <a:solidFill>
            <a:srgbClr val="0B19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68680" y="5550408"/>
            <a:ext cx="10469880" cy="24688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맑은 고딕"/>
              </a:rPr>
              <a:t>주간: 성과 패턴·품질 보류  |  월간: 토픽·채널 투자  |  분기: 사업모델·자동화 범위 재설계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6928" y="6537960"/>
            <a:ext cx="45720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800" b="0">
                <a:solidFill>
                  <a:srgbClr val="66758A"/>
                </a:solidFill>
                <a:latin typeface="맑은 고딕"/>
              </a:rPr>
              <a:t>FORTIFY SEO · SESSION 4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274320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RELIABILITY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585216"/>
            <a:ext cx="10972800" cy="52120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500" b="1">
                <a:solidFill>
                  <a:srgbClr val="0B1930"/>
                </a:solidFill>
                <a:latin typeface="맑은 고딕"/>
              </a:rPr>
              <a:t>자동화의 완성은 “성공”보다 실패 처리에서 결정된다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" y="1124712"/>
            <a:ext cx="1088136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100" b="0">
                <a:solidFill>
                  <a:srgbClr val="66758A"/>
                </a:solidFill>
                <a:latin typeface="맑은 고딕"/>
              </a:rPr>
              <a:t>같은 글·릴스가 두 번 올라가거나, 잘못된 계정에 게시되는 일을 구조적으로 막습니다.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463040"/>
            <a:ext cx="11045952" cy="0"/>
          </a:xfrm>
          <a:prstGeom prst="line">
            <a:avLst/>
          </a:prstGeom>
          <a:ln w="12700">
            <a:solidFill>
              <a:srgbClr val="DCE3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566928" y="1783080"/>
            <a:ext cx="3456432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947672"/>
            <a:ext cx="306324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1">
                <a:solidFill>
                  <a:srgbClr val="E55353"/>
                </a:solidFill>
                <a:latin typeface="맑은 고딕"/>
              </a:rPr>
              <a:t>중복 실행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423160"/>
            <a:ext cx="3063240" cy="43891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락 + idempotency key</a:t>
            </a:r>
            <a:br/>
            <a:r>
              <a:rPr sz="1000" b="0">
                <a:solidFill>
                  <a:srgbClr val="66758A"/>
                </a:solidFill>
                <a:latin typeface="맑은 고딕"/>
              </a:rPr>
              <a:t>update ID·media hash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97680" y="1783080"/>
            <a:ext cx="3456432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62272" y="1947672"/>
            <a:ext cx="306324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1">
                <a:solidFill>
                  <a:srgbClr val="FF6B35"/>
                </a:solidFill>
                <a:latin typeface="맑은 고딕"/>
              </a:rPr>
              <a:t>부분 실패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62272" y="2423160"/>
            <a:ext cx="3063240" cy="43891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단계별 상태 저장</a:t>
            </a:r>
            <a:br/>
            <a:r>
              <a:rPr sz="1000" b="0">
                <a:solidFill>
                  <a:srgbClr val="66758A"/>
                </a:solidFill>
                <a:latin typeface="맑은 고딕"/>
              </a:rPr>
              <a:t>이전 성공 지점부터 재개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28431" y="1783080"/>
            <a:ext cx="3456432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193023" y="1947672"/>
            <a:ext cx="306324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1">
                <a:solidFill>
                  <a:srgbClr val="F7B84B"/>
                </a:solidFill>
                <a:latin typeface="맑은 고딕"/>
              </a:rPr>
              <a:t>모호한 응답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93023" y="2423160"/>
            <a:ext cx="3063240" cy="43891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재호출 금지</a:t>
            </a:r>
            <a:br/>
            <a:r>
              <a:rPr sz="1000" b="0">
                <a:solidFill>
                  <a:srgbClr val="66758A"/>
                </a:solidFill>
                <a:latin typeface="맑은 고딕"/>
              </a:rPr>
              <a:t>GET으로 실제 상태 조회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410712"/>
            <a:ext cx="3456432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3575304"/>
            <a:ext cx="306324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1">
                <a:solidFill>
                  <a:srgbClr val="3563E9"/>
                </a:solidFill>
                <a:latin typeface="맑은 고딕"/>
              </a:rPr>
              <a:t>권한 만료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050791"/>
            <a:ext cx="3063240" cy="43891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마지막 성공값 보존</a:t>
            </a:r>
            <a:br/>
            <a:r>
              <a:rPr sz="1000" b="0">
                <a:solidFill>
                  <a:srgbClr val="66758A"/>
                </a:solidFill>
                <a:latin typeface="맑은 고딕"/>
              </a:rPr>
              <a:t>오류와 0을 구분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97680" y="3410712"/>
            <a:ext cx="3456432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462272" y="3575304"/>
            <a:ext cx="306324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1">
                <a:solidFill>
                  <a:srgbClr val="8B5CF6"/>
                </a:solidFill>
                <a:latin typeface="맑은 고딕"/>
              </a:rPr>
              <a:t>예약 충돌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62272" y="4050791"/>
            <a:ext cx="3063240" cy="43891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채널 최소 간격</a:t>
            </a:r>
            <a:br/>
            <a:r>
              <a:rPr sz="1000" b="0">
                <a:solidFill>
                  <a:srgbClr val="66758A"/>
                </a:solidFill>
                <a:latin typeface="맑은 고딕"/>
              </a:rPr>
              <a:t>다음 가능 슬롯로 이동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28431" y="3410712"/>
            <a:ext cx="3456432" cy="13533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93023" y="3575304"/>
            <a:ext cx="306324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00" b="1">
                <a:solidFill>
                  <a:srgbClr val="1FA77A"/>
                </a:solidFill>
                <a:latin typeface="맑은 고딕"/>
              </a:rPr>
              <a:t>잘못된 대상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93023" y="4050791"/>
            <a:ext cx="3063240" cy="43891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0">
                <a:solidFill>
                  <a:srgbClr val="66758A"/>
                </a:solidFill>
                <a:latin typeface="맑은 고딕"/>
              </a:rPr>
              <a:t>도메인·property·Page</a:t>
            </a:r>
            <a:br/>
            <a:r>
              <a:rPr sz="1000" b="0">
                <a:solidFill>
                  <a:srgbClr val="66758A"/>
                </a:solidFill>
                <a:latin typeface="맑은 고딕"/>
              </a:rPr>
              <a:t>허용 목록 검증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58368" y="5212080"/>
            <a:ext cx="10863072" cy="621792"/>
          </a:xfrm>
          <a:prstGeom prst="roundRect">
            <a:avLst/>
          </a:prstGeom>
          <a:solidFill>
            <a:srgbClr val="FFF1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41248" y="5404104"/>
            <a:ext cx="10469880" cy="24688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200" b="1">
                <a:solidFill>
                  <a:srgbClr val="15243A"/>
                </a:solidFill>
                <a:latin typeface="맑은 고딕"/>
              </a:rPr>
              <a:t>완료의 증거: 코드 저장 → 수동 실행 → 실제 API read-back → 예약 자연 실행 → 공개 링크·로그 확인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537960"/>
            <a:ext cx="45720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800" b="0">
                <a:solidFill>
                  <a:srgbClr val="66758A"/>
                </a:solidFill>
                <a:latin typeface="맑은 고딕"/>
              </a:rPr>
              <a:t>FORTIFY SEO · SESSION 4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Instagram 레퍼런스 시스템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ReelRadar — 좋은 콘텐츠를 찾고, 분석하고, 프레임을 학습하는 앱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6-1.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ReelRadar — 왜 만들었는가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200" b="1">
                <a:solidFill>
                  <a:srgbClr val="DC2626"/>
                </a:solidFill>
                <a:latin typeface="Pretendard Variable"/>
              </a:defRPr>
            </a:pPr>
            <a:r>
              <a:t>문제: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Instagram 콘텐츠 만들려면 "잘 되는 레퍼런스"가 필요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→ 수동으로 찾으면 시간 낭비 + 놓치는 게 많음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→ 어떤 게 진짜 잘 되는 건지 판단 기준이 없음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200" b="1">
                <a:solidFill>
                  <a:srgbClr val="16A34A"/>
                </a:solidFill>
                <a:latin typeface="Pretendard Variable"/>
              </a:defRPr>
            </a:pPr>
            <a:r>
              <a:t>해결: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ReelRadar = Instagram 레퍼런스 자동 발굴 + 분석 앱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→ Meta Graph API로 해시태그 검색 → 고성과 콘텐츠 필터링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→ 계정별 팔로워/게시물/참여율 자동 수집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→ 평소보다 반응이 큰 콘텐츠 자동 추천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현재: 126개 계정 / 500+ 게시물 추적 중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해외 피드 (여행/음식) + 국내 피드 (뉴스/매거진) + 피부/의료</a:t>
            </a:r>
          </a:p>
        </p:txBody>
      </p:sp>
    </p:spTree>
  </p:cSld>
  <p:clrMapOvr>
    <a:masterClrMapping/>
  </p:clrMapOvr>
</p:sld>
</file>

<file path=ppt/slides/slide5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6-2.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레퍼런스 → 프레임 추출 → 재해석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좋은 레퍼런스를 찾은 다음이 중요합니다: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Step 1: 레퍼런스 수집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ReelRadar가 자동으로 고성과 콘텐츠 수집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Step 2: 프레임 추출 (구조 분석)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후킹 방식 / 전개 구조 / CTA / 공유 이유를 분석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→ "왜 이 영상이 잘 됐는지"를 구조적으로 파악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Step 3: 내 콘텐츠로 재해석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문장/디자인 복제 X → 후킹/전개/공유이유를 한국어 기획으로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→ 프레임은 같되 내용과 소재는 완전히 다르게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Step 4: 제작 + 게시 + 성과 측정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Higgsfield/Kling으로 영상 제작 → 게시 → 인게이지먼트 비교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→ 잘 되면 프레임 강화, 안 되면 프레임 수정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19" y="603504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rPr lang="ko-KR" altLang="en-US"/>
              <a:t>"따라 만드는 게 아니라, 구조를 학습하는 겁니다. 이것이 발전의 핵심."</a:t>
            </a:r>
            <a:endParaRPr lang="ko-KR" altLang="en-US"/>
          </a:p>
        </p:txBody>
      </p:sp>
    </p:spTree>
  </p:cSld>
  <p:clrMapOvr>
    <a:masterClrMapping/>
  </p:clrMapOvr>
</p:sld>
</file>

<file path=ppt/slides/slide5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6-3.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ReelRadar 핵심 기능 — 실제 화면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해시태그 검색 — Meta Graph API v26.0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인기 중심(top_media) + 최신(recent_media) 동시 수집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15분 캐시 + 페이지네이션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자동 발굴 — 매일 06:00 KST 실행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Windows Task Scheduler + daily-discovery.mjs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공식 사이트 30곳 / 브랜드별 최대 5프로필 탐색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브랜드별 레퍼런스 보드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/briefs — 채널 탭 + 미디어 플레이어 + 적용 기획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평가: 참고할 만함 / 흔한 내용 / 주제 안 맞음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인게이지먼트 분석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평소 대비 성과 비교 (팔로워 무관)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댓글 보상형 / 경품형 / 광고형 구분 필터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134121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rPr lang="ko-KR" altLang="en-US"/>
              <a:t>"좋은 계정, 높은 인게이지먼트 콘텐츠를 찾아서 → 프레임을 학습 → 업그레이드"</a:t>
            </a:r>
            <a:endParaRPr lang="ko-KR" alt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6-4.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동기부여 레퍼런스 — 해외 콘텐츠 기획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Koreaful 릴스 제작 사례: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해외 레퍼런스 3개를 분석해서: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- 파리 음료 동작+공유 문구 → 강릉 카페 릴스 (60초)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- 런던 장소 재발견 → 서울 숨은 명소 릴스 (25초)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- 겐트 대안 목적지 → 한국 카페 릴스 (6.5초)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A1A1A"/>
                </a:solidFill>
                <a:latin typeface="Pretendard Variable"/>
              </a:defRPr>
            </a:pPr>
            <a:r>
              <a:t>제작 도구:</a:t>
            </a:r>
          </a:p>
          <a:p>
            <a:pPr>
              <a:spcAft>
                <a:spcPts val="400"/>
              </a:spcAft>
              <a:defRPr sz="1800" b="0">
                <a:solidFill>
                  <a:srgbClr val="7C3AED"/>
                </a:solidFill>
                <a:latin typeface="Pretendard Variable"/>
              </a:defRPr>
            </a:pPr>
            <a:r>
              <a:t>  Higgsfield GPT2 + Kling + Blender + FFmpeg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총 214크레딧 사용, 8작업 완료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6A34A"/>
                </a:solidFill>
                <a:latin typeface="Pretendard Variable"/>
              </a:defRPr>
            </a:pPr>
            <a:r>
              <a:t>결과: /koreaful-reels 에서 비교/다운로드/ZIP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→ 실제 Instagram 3편 게시 완료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"레퍼런스 구조 분석 → AI 영상 제작 → 게시 → 성과 측정 → 프레임 개선 사이클"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07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네이버 블로그 자동화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레퍼런스 설계 + Selenium 발행 + 콘텐츠 파이프라인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7-1.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네이버 블로그 자동화 — 왜 필요한가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한국 SEO에서 네이버 블로그는 여전히 중요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네이버 검색 점유율 + 블로그 탭 노출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구글에서도 네이버 블로그가 색인됨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백링크 소스로도 활용 가능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DC2626"/>
                </a:solidFill>
                <a:latin typeface="Pretendard Variable"/>
              </a:defRPr>
            </a:pPr>
            <a:r>
              <a:t>문제: 네이버 블로그 API가 공식 종료됨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→ Selenium으로 브라우저 자동화 (SE ONE 에디터)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자동화 흐름: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1. 최초 1회: 수동 로그인 → 쿠키 저장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2. 이후: 쿠키로 자동 로그인 → 제목/본문 입력 → 발행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3. 발행 기록을 JSON 로그로 관리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4. 키워드 기반 배치 발행 (1회 실행 → 여러 글 발행)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"네이버 블로그 API가 없어도 자동화는 가능합니다. Selenium이 답."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7-2.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티파니 블로그 예시 — 좋은 레퍼런스의 조건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좋은 블로그 레퍼런스란: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1. 상위 노출 블로그를 먼저 분석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타겟 키워드 네이버 검색 → 블로그탭 상위 5개 분석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→ 글 구조, 이미지 배치, 키워드 밀도, 길이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2. 글 구조 프레임 추출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서론(후킹) → 본론(정보 전달) → 결론(CTA)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이미지 몇 장? 어디에? 동영상 포함?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3. 나만의 경험/데이터 추가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AI 초안 + 실제 경험 → E-E-A-T 강화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4. 발행 주기 + 카테고리 설계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주 3~5회 / 카테고리별 균형 / 시리즈 구성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"블로그도 레퍼런스가 설계의 시작입니다. 잘 되는 글의 구조를 먼저 파악하세요."</a:t>
            </a:r>
          </a:p>
        </p:txBody>
      </p:sp>
    </p:spTree>
  </p:cSld>
  <p:clrMapOvr>
    <a:masterClrMapping/>
  </p:clrMapOvr>
</p:sld>
</file>

<file path=ppt/slides/slide5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7-3.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블로그 자동화 파이프라인 — 전체 흐름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6A34A"/>
                </a:solidFill>
                <a:latin typeface="Pretendard Variable"/>
              </a:defRPr>
            </a:pPr>
            <a:r>
              <a:t>1  키워드 리서치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네이버 키워드 도구 + 구글 트렌드 → 키워드 리스트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6A34A"/>
                </a:solidFill>
                <a:latin typeface="Pretendard Variable"/>
              </a:defRPr>
            </a:pPr>
            <a:r>
              <a:t>2  콘텐츠 생성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Claude Code + /seo-content-brief → AI 초안 생성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→ 이미지 자동 생성 (GPT-image-2)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6A34A"/>
                </a:solidFill>
                <a:latin typeface="Pretendard Variable"/>
              </a:defRPr>
            </a:pPr>
            <a:r>
              <a:t>3  검수 + 편집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AI 초안 검토 → 경험 추가 → 팩트 체크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6A34A"/>
                </a:solidFill>
                <a:latin typeface="Pretendard Variable"/>
              </a:defRPr>
            </a:pPr>
            <a:r>
              <a:t>4  자동 발행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naver_publisher.py → Selenium 자동 발행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발행 기록 JSON 로그 → 중복 방지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6A34A"/>
                </a:solidFill>
                <a:latin typeface="Pretendard Variable"/>
              </a:defRPr>
            </a:pPr>
            <a:r>
              <a:t>5  성과 추적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네이버 어드바이저 + 구글 GA4 → 대시보드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19" y="6124597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rPr lang="ko-KR" altLang="en-US"/>
              <a:t>"전체를 한 번에 자동화하려고 하지 마세요. 한 단계씩 자동화 범위를 넓히세요."</a:t>
            </a:r>
            <a:endParaRPr lang="ko-KR" alt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08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GEO 전략 — AI 검색 최적화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Google AI Overviews + ChatGPT + Perplexity에서 인용되려면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8-1.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GEO란 — Generative Engine Optimization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SEO: 검색엔진 결과 페이지(SERP)에서 순위 올리기</a:t>
            </a:r>
          </a:p>
          <a:p>
            <a:pPr>
              <a:spcAft>
                <a:spcPts val="400"/>
              </a:spcAft>
              <a:defRPr sz="2000" b="1">
                <a:solidFill>
                  <a:srgbClr val="0042FF"/>
                </a:solidFill>
                <a:latin typeface="Pretendard Variable"/>
              </a:defRPr>
            </a:pPr>
            <a:r>
              <a:t>GEO: AI 생성 답변에서 내 사이트가 인용되게 하기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A1A1A"/>
                </a:solidFill>
                <a:latin typeface="Pretendard Variable"/>
              </a:defRPr>
            </a:pPr>
            <a:r>
              <a:t>AI 검색이 빠르게 성장 중: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Google AI Overviews — 검색 결과 위에 AI 요약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ChatGPT web search — 실시간 웹 검색 + 답변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Perplexity — AI 검색 전문 + 출처 명시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Bing Copilot — Microsoft AI 검색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A1A1A"/>
                </a:solidFill>
                <a:latin typeface="Pretendard Variable"/>
              </a:defRPr>
            </a:pPr>
            <a:r>
              <a:t>GEO가 중요한 이유: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AI가 답변할 때 출처로 인용 → 클릭 유입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E-E-A-T 신호가 강한 사이트가 인용될 확률 높음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→ SEO를 잘 하면 GEO도 자연스럽게 따라옴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8-2.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AI에게 인용되는 콘텐츠 — 5가지 조건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1  명확한 답변 제공 (Answer-first)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질문에 대한 직접 답변을 첫 문단에 배치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 → AI가 "패시지 추출"하기 좋은 구조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2  구조화된 데이터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JSON-LD 스키마 + FAQ + HowTo 마크업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 → AI가 정보를 파싱하기 쉬움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3  통계/수치 포함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"2026년 기준 한국 보톡스 비용 평균 15~25만원"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 → 구체적 수치가 있으면 인용 확률 상승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4  E-E-A-T 신호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저자 소개, 전문성 표시, 경험 기반 콘텐츠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5  최신성 (Freshness)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날짜 표시 + 주기적 업데이트 → AI가 최신 정보 우선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8-3.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/seo-geo 스킬 — GEO 최적화 자동 분석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Claude Code에서 /seo-geo 실행하면: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6A34A"/>
                </a:solidFill>
                <a:latin typeface="Pretendard Variable"/>
              </a:defRPr>
            </a:pPr>
            <a:r>
              <a:t>AI 크롤러 접근성 분석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robots.txt에서 AI 크롤러 차단 여부 확인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GPTBot, Anthropic-AI, PerplexityBot, Google-Extended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6A34A"/>
                </a:solidFill>
                <a:latin typeface="Pretendard Variable"/>
              </a:defRPr>
            </a:pPr>
            <a:r>
              <a:t>패시지 레벨 인용 가능성 분석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각 섹션이 독립적으로 인용 가능한 구조인지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답변-우선 형식인지 확인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6A34A"/>
                </a:solidFill>
                <a:latin typeface="Pretendard Variable"/>
              </a:defRPr>
            </a:pPr>
            <a:r>
              <a:t>브랜드 멘션 분석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ChatGPT/Perplexity에서 내 브랜드가 언급되는지 체크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6A34A"/>
                </a:solidFill>
                <a:latin typeface="Pretendard Variable"/>
              </a:defRPr>
            </a:pPr>
            <a:r>
              <a:t>플랫폼별 최적화 제안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Google AI Overviews / ChatGPT / Perplexity 각각 다른 전략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"GEO 최적화 = SEO + 구조화 + 인용 가능한 글쓰기. /seo-geo 한 번이면 진단 끝."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8-4.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llms.txt — AI에게 내 사이트 알려주기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llms.txt = AI 크롤러를 위한 안내 문서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robots.txt가 검색엔진용이라면, llms.txt는 AI 엔진용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0584A0"/>
                </a:solidFill>
                <a:latin typeface="Pretendard Variable"/>
              </a:defRPr>
            </a:pPr>
            <a:r>
              <a:t>작성 예시 (mysite.com/llms.txt):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600" b="0">
                <a:solidFill>
                  <a:srgbClr val="0584A0"/>
                </a:solidFill>
                <a:latin typeface="Pretendard Variable"/>
              </a:defRPr>
            </a:pPr>
            <a:r>
              <a:t>  # MySite</a:t>
            </a:r>
          </a:p>
          <a:p>
            <a:pPr>
              <a:spcAft>
                <a:spcPts val="400"/>
              </a:spcAft>
              <a:defRPr sz="1600" b="0">
                <a:solidFill>
                  <a:srgbClr val="0584A0"/>
                </a:solidFill>
                <a:latin typeface="Pretendard Variable"/>
              </a:defRPr>
            </a:pPr>
            <a:r>
              <a:t>  &gt; 한국 인테리어 출고 전문 가이드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  <a:r>
              <a:t>  </a:t>
            </a:r>
          </a:p>
          <a:p>
            <a:pPr>
              <a:spcAft>
                <a:spcPts val="400"/>
              </a:spcAft>
              <a:defRPr sz="1600" b="0">
                <a:solidFill>
                  <a:srgbClr val="0584A0"/>
                </a:solidFill>
                <a:latin typeface="Pretendard Variable"/>
              </a:defRPr>
            </a:pPr>
            <a:r>
              <a:t>  ## 핵심 페이지</a:t>
            </a:r>
          </a:p>
          <a:p>
            <a:pPr>
              <a:spcAft>
                <a:spcPts val="400"/>
              </a:spcAft>
              <a:defRPr sz="1600" b="0">
                <a:solidFill>
                  <a:srgbClr val="0584A0"/>
                </a:solidFill>
                <a:latin typeface="Pretendard Variable"/>
              </a:defRPr>
            </a:pPr>
            <a:r>
              <a:t>  - [인테리어 가이드](https://mysite.com/guide)</a:t>
            </a:r>
          </a:p>
          <a:p>
            <a:pPr>
              <a:spcAft>
                <a:spcPts val="400"/>
              </a:spcAft>
              <a:defRPr sz="1600" b="0">
                <a:solidFill>
                  <a:srgbClr val="0584A0"/>
                </a:solidFill>
                <a:latin typeface="Pretendard Variable"/>
              </a:defRPr>
            </a:pPr>
            <a:r>
              <a:t>  - [비용 비교](https://mysite.com/cost)</a:t>
            </a:r>
          </a:p>
          <a:p>
            <a:pPr>
              <a:spcAft>
                <a:spcPts val="400"/>
              </a:spcAft>
              <a:defRPr sz="1600" b="0">
                <a:solidFill>
                  <a:srgbClr val="0584A0"/>
                </a:solidFill>
                <a:latin typeface="Pretendard Variable"/>
              </a:defRPr>
            </a:pPr>
            <a:r>
              <a:t>  - [시공 후기](https://mysite.com/reviews)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EA580C"/>
                </a:solidFill>
                <a:latin typeface="Pretendard Variable"/>
              </a:defRPr>
            </a:pPr>
            <a:r>
              <a:t>주의: Google은 llms.txt를 공식 지원하지 않음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→ 하지만 ChatGPT, Perplexity 등에서는 참고 가능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→ 만들어두면 손해 볼 것 없음 (5분 작업)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09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다국어 SEO와 글로벌 확장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실제 검색의도 기반 번역 + hreflang + 도메인 전략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9-1.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다국어 사이트의 2가지 접근법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방법 1: 여러 도메인으로 각각 전문화 (이상적)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mysite.com (영어) / mysite.co.kr (한국어) / mysite.jp (일본어)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→ 각 도메인이 해당 언어 검색엔진에서 강해짐</a:t>
            </a:r>
          </a:p>
          <a:p>
            <a:pPr>
              <a:spcAft>
                <a:spcPts val="400"/>
              </a:spcAft>
              <a:defRPr sz="1800" b="0">
                <a:solidFill>
                  <a:srgbClr val="EA580C"/>
                </a:solidFill>
                <a:latin typeface="Pretendard Variable"/>
              </a:defRPr>
            </a:pPr>
            <a:r>
              <a:t>  → 비용과 관리 부담이 큼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방법 2: 하나의 도메인에서 서브디렉토리 (현실적)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mysite.com/en/ (영어) / mysite.com/ko/ (한국어)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→ 도메인 파워가 집중됨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→ 관리가 쉬움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0042FF"/>
                </a:solidFill>
                <a:latin typeface="Pretendard Variable"/>
              </a:defRPr>
            </a:pPr>
            <a:r>
              <a:t>우리가 한 방식: drbaquo.com 사례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한국어 + 영어 + 일본어 + 중국어(번체)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WordPress + 번역 플러그인 + hreflang 자동 삽입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다국어 사이트맵 자동 생성 (create_translated_sitemap.js)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9-2.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검색의도 기반 번역 — 단순 번역이 아니다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200" b="1">
                <a:solidFill>
                  <a:srgbClr val="DC2626"/>
                </a:solidFill>
                <a:latin typeface="Pretendard Variable"/>
              </a:defRPr>
            </a:pPr>
            <a:r>
              <a:t>X 나쁜 방법: 한국어 콘텐츠를 구글 번역으로 돌리기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200" b="1">
                <a:solidFill>
                  <a:srgbClr val="16A34A"/>
                </a:solidFill>
                <a:latin typeface="Pretendard Variable"/>
              </a:defRPr>
            </a:pPr>
            <a:r>
              <a:t>O 좋은 방법: 해당 언어 검색의도를 먼저 조사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A1A1A"/>
                </a:solidFill>
                <a:latin typeface="Pretendard Variable"/>
              </a:defRPr>
            </a:pPr>
            <a:r>
              <a:t>Step 1: 해당 언어로 키워드 조사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"botox korea" (영어) vs "韓国 ボトックス" (일본어)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→ 검색량, 검색의도가 언어마다 다름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A1A1A"/>
                </a:solidFill>
                <a:latin typeface="Pretendard Variable"/>
              </a:defRPr>
            </a:pPr>
            <a:r>
              <a:t>Step 2: 검색 결과 분석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해당 언어 구글에서 실제 검색 → 상위 결과 구조 확인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→ 어떤 정보를 원하는지 파악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A1A1A"/>
                </a:solidFill>
                <a:latin typeface="Pretendard Variable"/>
              </a:defRPr>
            </a:pPr>
            <a:r>
              <a:t>Step 3: 리라이팅 (번역 X)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한국어 원문을 참고하되, 해당 언어 검색의도에 맞게 새로 작성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→ Claude Code에 "이 내용을 일본어 사용자 관점에서 리라이팅해줘"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"번역은 기계가, 리라이팅은 AI가, 검수는 사람이. 이 순서가 중요합니다."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9-3.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hreflang 태그 — 검색엔진에게 언어 알려주기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hreflang = 이 페이지가 어떤 언어/국가용인지 선언하는 태그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0584A0"/>
                </a:solidFill>
                <a:latin typeface="Pretendard Variable"/>
              </a:defRPr>
            </a:pPr>
            <a:r>
              <a:t>예시:</a:t>
            </a:r>
          </a:p>
          <a:p>
            <a:pPr>
              <a:spcAft>
                <a:spcPts val="400"/>
              </a:spcAft>
              <a:defRPr sz="1600" b="0">
                <a:solidFill>
                  <a:srgbClr val="0584A0"/>
                </a:solidFill>
                <a:latin typeface="Pretendard Variable"/>
              </a:defRPr>
            </a:pPr>
            <a:r>
              <a:t>  &lt;link rel="alternate" hreflang="ko" href="https://drbaquo.com/ko/botox/" /&gt;</a:t>
            </a:r>
          </a:p>
          <a:p>
            <a:pPr>
              <a:spcAft>
                <a:spcPts val="400"/>
              </a:spcAft>
              <a:defRPr sz="1600" b="0">
                <a:solidFill>
                  <a:srgbClr val="0584A0"/>
                </a:solidFill>
                <a:latin typeface="Pretendard Variable"/>
              </a:defRPr>
            </a:pPr>
            <a:r>
              <a:t>  &lt;link rel="alternate" hreflang="en" href="https://drbaquo.com/en/botox/" /&gt;</a:t>
            </a:r>
          </a:p>
          <a:p>
            <a:pPr>
              <a:spcAft>
                <a:spcPts val="400"/>
              </a:spcAft>
              <a:defRPr sz="1600" b="0">
                <a:solidFill>
                  <a:srgbClr val="0584A0"/>
                </a:solidFill>
                <a:latin typeface="Pretendard Variable"/>
              </a:defRPr>
            </a:pPr>
            <a:r>
              <a:t>  &lt;link rel="alternate" hreflang="ja" href="https://drbaquo.com/ja/botox/" /&gt;</a:t>
            </a:r>
          </a:p>
          <a:p>
            <a:pPr>
              <a:spcAft>
                <a:spcPts val="400"/>
              </a:spcAft>
              <a:defRPr sz="1600" b="0">
                <a:solidFill>
                  <a:srgbClr val="0584A0"/>
                </a:solidFill>
                <a:latin typeface="Pretendard Variable"/>
              </a:defRPr>
            </a:pPr>
            <a:r>
              <a:t>  &lt;link rel="alternate" hreflang="x-default" href="https://drbaquo.com/en/botox/" /&gt;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A1A1A"/>
                </a:solidFill>
                <a:latin typeface="Pretendard Variable"/>
              </a:defRPr>
            </a:pPr>
            <a:r>
              <a:t>Claude Code에서 자동화: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/seo-hreflang — hreflang 태그 자동 검증 + 생성</a:t>
            </a:r>
          </a:p>
          <a:p>
            <a:pPr>
              <a:spcAft>
                <a:spcPts val="400"/>
              </a:spcAft>
              <a:defRPr sz="1800" b="0">
                <a:solidFill>
                  <a:srgbClr val="DC2626"/>
                </a:solidFill>
                <a:latin typeface="Pretendard Variable"/>
              </a:defRPr>
            </a:pPr>
            <a:r>
              <a:t>  → 잘못된 설정 → 다국어 페이지가 서로 경쟁 (카니발라이제이션)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→ 올바른 설정 → 각 언어 버전이 해당 검색엔진에서 노출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"hreflang 실수 = 다국어 페이지끼리 서로 잡아먹기. /seo-hreflang으로 반드시 검증."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9-4.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drbaquo.com 다국어 자동화 사례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drbaquo.com — 피부과/의료 마케팅 다국어 사이트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적용한 자동화: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translate_all_pages.js — 전체 페이지 자동 번역/리라이팅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check_lang_switcher.js — 언어 전환 UI 검증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check_faq_langs.js — FAQ 다국어 일관성 체크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create_translated_sitemap.js — 언어별 사이트맵 생성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verify_translations.js — 번역 품질 자동 검증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블로그 자동화: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_publish_batch.py — 영문 블로그 배치 발행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_publish_from_md.py — 마크다운 → 워드프레스 자동 발행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blog_image_generator.py — 블로그 이미지 AI 생성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featured_image_generator.py — 대표 이미지 자동 생성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"다국어 사이트 + 블로그 자동화 = 해외 시장 진입의 가장 빠른 방법"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사이트 기획과 도메인 전략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전문화 도메인 + Hub &amp; Spoke + 비즈니스 모델 설계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10-1.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도메인 전략 — 전문화 vs 통합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전문화 (여러 도메인):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koreaful.info — 해외 여행/미용 영문 가이드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mydumbluck.com — 한국어 뉴스/이슈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drbaquo.com — 피부과/의료 다국어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fortifyseo.kr — SEO 전문 서비스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→ 각 도메인이 해당 분야에서 전문가로 인식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통합 (하나의 도메인):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mysite.com/beauty + /travel + /medical</a:t>
            </a:r>
          </a:p>
          <a:p>
            <a:pPr>
              <a:spcAft>
                <a:spcPts val="400"/>
              </a:spcAft>
              <a:defRPr sz="1800" b="0">
                <a:solidFill>
                  <a:srgbClr val="EA580C"/>
                </a:solidFill>
                <a:latin typeface="Pretendard Variable"/>
              </a:defRPr>
            </a:pPr>
            <a:r>
              <a:t>  → 관리가 쉽지만 E-E-A-T가 약해질 수 있음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0042FF"/>
                </a:solidFill>
                <a:latin typeface="Pretendard Variable"/>
              </a:defRPr>
            </a:pPr>
            <a:r>
              <a:t>판단 기준: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타겟 고객이 겹치는가? → 통합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전혀 다른 분야인가? → 분리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리소스가 부족한가? → 통합 후 분리 계획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10-2.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Hub &amp; Spoke 전략 — 모든 사이트에 적용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Hub (허브 페이지): 큰 주제를 종합적으로 다루는 페이지</a:t>
            </a: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Spoke (스포크 페이지): 세부 키워드별 전문 페이지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Koreaful 사례: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허브: /plastic-surgery/ (성형 전체 가이드)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스포크: /botox-korea/, /rhinoplasty-korea/, /filler-korea/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→ 스포크 → 허브로 내부링크 = 링크 파워 집중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mydumbluck 사례: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허브: /economy/ (경제 종합)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스포크: /economy/금리-전망/, /economy/환율-분석/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A1A1A"/>
                </a:solidFill>
                <a:latin typeface="Pretendard Variable"/>
              </a:defRPr>
            </a:pPr>
            <a:r>
              <a:t>자동화: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koreaful_hub_spoke_links.py — 허브↔스포크 내부링크 자동 생성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/seo-cluster — SERP 기반 토픽 클러스터 자동 설계</a:t>
            </a:r>
          </a:p>
        </p:txBody>
      </p:sp>
    </p:spTree>
  </p:cSld>
  <p:clrMapOvr>
    <a:masterClrMapping/>
  </p:clrMapOvr>
</p:sld>
</file>

<file path=ppt/slides/slide7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10-3.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GA4 활용 — 사이트 기획의 데이터 근거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GA4에서 확인할 핵심 지표: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6A34A"/>
                </a:solidFill>
                <a:latin typeface="Pretendard Variable"/>
              </a:defRPr>
            </a:pPr>
            <a:r>
              <a:t>1  트래픽 소스별 분석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구글 오가닉 vs 네이버 vs 다이렉트 vs SNS → 어디가 주력?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6A34A"/>
                </a:solidFill>
                <a:latin typeface="Pretendard Variable"/>
              </a:defRPr>
            </a:pPr>
            <a:r>
              <a:t>2  페이지별 성과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어떤 페이지가 사용자를 가장 오래 잡아두는가?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→ 그 주제로 Hub 페이지 확장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6A34A"/>
                </a:solidFill>
                <a:latin typeface="Pretendard Variable"/>
              </a:defRPr>
            </a:pPr>
            <a:r>
              <a:t>3  사용자 흐름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랜딩 → 다음 페이지 → 이탈 지점 확인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→ 이탈 지점에 CTA/내부링크 보강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6A34A"/>
                </a:solidFill>
                <a:latin typeface="Pretendard Variable"/>
              </a:defRPr>
            </a:pPr>
            <a:r>
              <a:t>4  전환 이벤트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문의, 전화, 다운로드 등 목표 액션 추적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→ 전환율 높은 페이지 패턴 분석 → 다른 페이지에 적용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19" y="614600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rPr lang="ko-KR" altLang="en-US"/>
              <a:t>"GA4를 제대로 보면, 다음에 만들어야 할 페이지가 데이터가 알려줍니다."</a:t>
            </a:r>
            <a:endParaRPr lang="ko-KR" alt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4주 총정리 + 수익화 로드맵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전체 워크플로우 정리 + 실전에서 돈 버는 구조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11-1.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4주간 구축한 전체 시스템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6A34A"/>
                </a:solidFill>
                <a:latin typeface="Pretendard Variable"/>
              </a:defRPr>
            </a:pPr>
            <a:r>
              <a:t>1주차: 사이트 제작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도메인 → 호스팅 → 워드프레스 → 사이트맵 → 콘텐츠 제작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6A34A"/>
                </a:solidFill>
                <a:latin typeface="Pretendard Variable"/>
              </a:defRPr>
            </a:pPr>
            <a:r>
              <a:t>2주차: SEO 기초 + 백링크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6축 감사 → 키워드 전략 → 백링크 5개 → GBP 세팅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6A34A"/>
                </a:solidFill>
                <a:latin typeface="Pretendard Variable"/>
              </a:defRPr>
            </a:pPr>
            <a:r>
              <a:t>3주차: 자동화 도구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스킬 시스템 → 콘텐츠 자동화 → AI 영상 → 대시보드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6A34A"/>
                </a:solidFill>
                <a:latin typeface="Pretendard Variable"/>
              </a:defRPr>
            </a:pPr>
            <a:r>
              <a:t>4주차: 데이터 기반 운영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비즈니스 분석 → 트래픽 대시보드 → 운영 일정 → GEO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0042FF"/>
                </a:solidFill>
                <a:latin typeface="Pretendard Variable"/>
              </a:defRPr>
            </a:pPr>
            <a:r>
              <a:t>전체 흐름:</a:t>
            </a:r>
          </a:p>
          <a:p>
            <a:pPr>
              <a:spcAft>
                <a:spcPts val="400"/>
              </a:spcAft>
              <a:defRPr sz="1800" b="0">
                <a:solidFill>
                  <a:srgbClr val="0042FF"/>
                </a:solidFill>
                <a:latin typeface="Pretendard Variable"/>
              </a:defRPr>
            </a:pPr>
            <a:r>
              <a:t>사이트 제작 → SEO 최적화 → 콘텐츠 자동화 → 데이터 분석 → 자동화 운영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"4주 만에 사이트 제작 → 자동화 운영까지 전체 파이프라인을 구축했습니다."</a:t>
            </a:r>
          </a:p>
        </p:txBody>
      </p:sp>
    </p:spTree>
  </p:cSld>
  <p:clrMapOvr>
    <a:masterClrMapping/>
  </p:clrMapOvr>
</p:sld>
</file>

<file path=ppt/slides/slide7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11-2.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전체 도구 맵 — 기획부터 운영까지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기획</a:t>
            </a:r>
          </a:p>
          <a:p>
            <a:r>
              <a:t>  GPT Astra — 화면 보면서 경쟁사 분석</a:t>
            </a:r>
          </a:p>
          <a:p>
            <a:r>
              <a:t>  /seo-plan — 전략 설계</a:t>
            </a:r>
          </a:p>
          <a:p>
            <a:r>
              <a:t>  /seo-cluster — 토픽 클러스터</a:t>
            </a:r>
          </a:p>
          <a:p/>
          <a:p>
            <a:r>
              <a:t>구현</a:t>
            </a:r>
          </a:p>
          <a:p>
            <a:r>
              <a:t>  Claude Code — 실시간 개발</a:t>
            </a:r>
          </a:p>
          <a:p>
            <a:r>
              <a:t>  OpenAI Codex — 비동기 큰 기능</a:t>
            </a:r>
          </a:p>
          <a:p>
            <a:r>
              <a:t>  agent-browser — 눈으로 확인</a:t>
            </a:r>
          </a:p>
          <a:p/>
          <a:p>
            <a:r>
              <a:t>제작</a:t>
            </a:r>
          </a:p>
          <a:p>
            <a:r>
              <a:t>  Higgsfield GPT Image 2.5 — 이미지 생성·재가공</a:t>
            </a:r>
          </a:p>
          <a:p>
            <a:r>
              <a:t>  Kling / Higgsfield — AI 영상</a:t>
            </a:r>
          </a:p>
          <a:p>
            <a:r>
              <a:t>  MCP — Claude.ai 직접 연동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15544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200" b="1">
                <a:solidFill>
                  <a:srgbClr val="1A1A1A"/>
                </a:solidFill>
                <a:latin typeface="Pretendard Variable"/>
              </a:defRPr>
            </a:pPr>
            <a:r>
              <a:t>운영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Orca — 병렬 자동화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Windows 스케줄러 — 일정 실행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Cloudways cron — 서버 자동화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200" b="1">
                <a:solidFill>
                  <a:srgbClr val="1A1A1A"/>
                </a:solidFill>
                <a:latin typeface="Pretendard Variable"/>
              </a:defRPr>
            </a:pPr>
            <a:r>
              <a:t>분석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대시보드 — SC + GA4 시각화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/seo-audit — 정기 감사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/seo-geo — AI 검색 최적화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200" b="1">
                <a:solidFill>
                  <a:srgbClr val="1A1A1A"/>
                </a:solidFill>
                <a:latin typeface="Pretendard Variable"/>
              </a:defRPr>
            </a:pPr>
            <a:r>
              <a:t>판단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비즈니스 분석 4단계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데이터 기반 의사결정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자동화 추천 → 승인 → 실행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03504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defRPr sz="1700" b="0">
                <a:solidFill>
                  <a:srgbClr val="d97a06"/>
                </a:solidFill>
                <a:latin typeface="Pretendard Variable"/>
              </a:defRPr>
            </a:pPr>
            <a:r>
              <a:rPr lang="ko-KR" altLang="en-US"/>
              <a:t>"기획(Astra) → 구현(Claude) → 제작(MCP) → 운영(Orca) → 분석(대시보드) → 판단(사람)"</a:t>
            </a:r>
            <a:endParaRPr lang="ko-KR" alt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11-3.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수익화 로드맵 — 사이트로 돈 버는 5가지 방법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1  서비스 판매 (가장 직접적)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SEO 감사 리포트 / 사이트 제작 / 컨설팅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 → fortifyseo.kr처럼 포트폴리오 + 서비스 페이지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2  광고 수익 (트래픽 기반)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Google AdSense / 네이버 애드포스트 / 카카오 애드핏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 → mydumbluck.com처럼 트래픽 볼륨이 키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3  제휴 마케팅 (CPA/CPS)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비교 페이지 + 리뷰 → 제휴 링크 → 수수료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4  리드 생성 (B2B/의료)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koreaful.info → 병원 소개 → 예약 연결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5  콘텐츠 사업 (미디어)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뉴스레터 / 유료 콘텐츠 / 강의 판매</a:t>
            </a:r>
          </a:p>
        </p:txBody>
      </p:sp>
    </p:spTree>
  </p:cSld>
  <p:clrMapOvr>
    <a:masterClrMapping/>
  </p:clrMapOvr>
</p:sld>
</file>

<file path=ppt/slides/slide7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11-4.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다음 단계 — 수료 후 로드맵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수료 후 1개월: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대시보드 매주 체크 → 데이터 기반 개선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콘텐츠 주 2~3편 꾸준히 발행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백링크 월 5~10개 추가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수료 후 3개월: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Search Console 데이터 축적 → 키워드 전략 조정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Orca 파이프라인 확장 → 반복 작업 자동화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GEO 최적화 → AI 검색 인용 시작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수료 후 6개월: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트래픽 기반 수익화 시작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두 번째 사이트 (다른 도메인) 시작 가능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- 클라이언트 SEO 서비스 제공 가능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03504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rPr lang="ko-KR" altLang="en-US"/>
              <a:t>"완주가 중요합니다. 3개월 꾸준히 하면 반드시 결과가 보입니다."</a:t>
            </a:r>
            <a:endParaRPr lang="ko-KR" alt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최종 점검 + 수료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전체 사이트 최종 감사 + 1:1 피드백 + 수료 안내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12-1.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최종 사이트 감사 체크리스트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[ ] 테크니컬 SEO — /seo-technical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 robots.txt, sitemap, canonical, HTTPS, CWV, 모바일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[ ] 콘텐츠 품질 — /seo-content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 E-E-A-T, 키워드 커버리지, 중복 콘텐츠, 내부링크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[ ] 스키마 마크업 — /seo-schema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 JSON-LD: LocalBusiness, FAQ, HowTo, Product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[ ] 백링크 — /seo-backlinks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 최소 5개 확인 + 앵커텍스트 다양성 + 도메인 품질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[ ] GEO 최적화 — /seo-geo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 AI 크롤러 접근 + 인용 가능 구조 + llms.txt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[ ] 디자인/UX — /agent-browser + /web-quality-audit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 모바일 반응형 + 접근성 + 속도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12-2.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수강생별 사이트 최종 상태 리뷰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각 수강생 사이트를 Claude Code로 실시간 진단: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0584A0"/>
                </a:solidFill>
                <a:latin typeface="Pretendard Variable"/>
              </a:defRPr>
            </a:pPr>
            <a:r>
              <a:t>1  /seo-audit URL → 6축 감사 결과 확인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0584A0"/>
                </a:solidFill>
                <a:latin typeface="Pretendard Variable"/>
              </a:defRPr>
            </a:pPr>
            <a:r>
              <a:t>2  /agent-browser URL → 데스크톱+모바일 캡처 + 피드백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0584A0"/>
                </a:solidFill>
                <a:latin typeface="Pretendard Variable"/>
              </a:defRPr>
            </a:pPr>
            <a:r>
              <a:t>3  /seo-geo URL → AI 검색 최적화 점검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0584A0"/>
                </a:solidFill>
                <a:latin typeface="Pretendard Variable"/>
              </a:defRPr>
            </a:pPr>
            <a:r>
              <a:t>4  대시보드 연결 확인 → SC + GA4 데이터 수집 중?</a:t>
            </a:r>
          </a:p>
          <a:p>
            <a:pPr>
              <a:spcAft>
                <a:spcPts val="400"/>
              </a:spcAft>
              <a:defRPr sz="5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0584A0"/>
                </a:solidFill>
                <a:latin typeface="Pretendard Variable"/>
              </a:defRPr>
            </a:pPr>
            <a:r>
              <a:t>5  백링크 상태 확인 → site: 검색으로 색인 확인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6A34A"/>
                </a:solidFill>
                <a:latin typeface="Pretendard Variable"/>
              </a:defRPr>
            </a:pPr>
            <a:r>
              <a:t>개인별 개선 방향 3가지 제안 → 수료 후 실행 계획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DC2626"/>
                </a:solidFill>
                <a:latin typeface="Pretendard Variable"/>
              </a:defRPr>
            </a:pPr>
            <a:r>
              <a:t>[LIVE]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0584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400" b="1">
                <a:solidFill>
                  <a:srgbClr val="1A1A1A"/>
                </a:solidFill>
                <a:latin typeface="Pretendard Variable"/>
              </a:defRPr>
            </a:pPr>
            <a:r>
              <a:t>최종 1:1 라이브 피드백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1. 수강생 사이트 URL 접수</a:t>
            </a:r>
          </a:p>
          <a:p>
            <a:pPr>
              <a:spcAft>
                <a:spcPts val="400"/>
              </a:spcAft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2. Claude Code /seo-audit 실시간 진단</a:t>
            </a:r>
          </a:p>
          <a:p>
            <a:pPr>
              <a:spcAft>
                <a:spcPts val="400"/>
              </a:spcAft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3. agent-browser 데스크톱+모바일 캡처</a:t>
            </a:r>
          </a:p>
          <a:p>
            <a:pPr>
              <a:spcAft>
                <a:spcPts val="400"/>
              </a:spcAft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4. 대시보드 + 백링크 + GEO 종합 점검</a:t>
            </a:r>
          </a:p>
          <a:p>
            <a:pPr>
              <a:spcAft>
                <a:spcPts val="400"/>
              </a:spcAft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5. 개인별 개선 방향 3가지 + 수료 후 계획</a:t>
            </a:r>
          </a:p>
          <a:p>
            <a:pPr>
              <a:spcAft>
                <a:spcPts val="400"/>
              </a:spcAft>
              <a:defRPr sz="12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0042FF"/>
                </a:solidFill>
                <a:latin typeface="Pretendard Variable"/>
              </a:defRPr>
            </a:pPr>
            <a:r>
              <a:t>"모든 수강생 사이트를 하나씩 진단합니다"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오늘 배운 것 — “스스로 운영하는 능력”의 구성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평생학습과 안드라고지 — 내 문제를 학습 재료로 삼는 자기주도 방식</a:t>
            </a:r>
          </a:p>
          <a:p/>
          <a:p>
            <a:r>
              <a:t>비즈니스 분석 4단계 — 기술적 → 진단적 → 예측적 → 처방적</a:t>
            </a:r>
          </a:p>
          <a:p/>
          <a:p>
            <a:r>
              <a:t>자동화 시스템 — Cloudways·PC·API·승인·모니터링의 역할 분리</a:t>
            </a:r>
          </a:p>
          <a:p/>
          <a:p>
            <a:r>
              <a:t>실전 사례 — DumLuck·Koreaful·FortifySEO의 기획부터 운영까지</a:t>
            </a:r>
          </a:p>
          <a:p/>
          <a:p>
            <a:r>
              <a:t>콘텐츠 제작 — KeywordLens·원문 검증·Higgsfield·Blender·FFmpeg</a:t>
            </a:r>
          </a:p>
          <a:p/>
          <a:p>
            <a:r>
              <a:t>데이터 루프 — GA4·Search Console·Instagram·운영 로그</a:t>
            </a:r>
          </a:p>
          <a:p/>
          <a:p>
            <a:r>
              <a:t>학습 루프 — ReelRadar 관찰 + Telegram 피드백 + 실제 성과</a:t>
            </a:r>
          </a:p>
          <a:p/>
          <a:p>
            <a:r>
              <a:t>실패 복구 — 중복 방지·상태 저장·재시도·공개 결과 확인</a:t>
            </a:r>
          </a:p>
          <a:p/>
          <a:p>
            <a:r>
              <a:t>"AI가 대신 판단하게 만드는 것이 아니라, AI와 함께 더 잘 판단하는 능력을 기릅니다."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9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38912"/>
            <a:ext cx="292608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6B35"/>
                </a:solidFill>
                <a:latin typeface="맑은 고딕"/>
              </a:rPr>
              <a:t>LIFELONG 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1143000"/>
            <a:ext cx="6858000" cy="1225296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100" b="1">
                <a:solidFill>
                  <a:srgbClr val="FFFFFF"/>
                </a:solidFill>
                <a:latin typeface="맑은 고딕"/>
              </a:rPr>
              <a:t>스스로 할 수 있는 능력은</a:t>
            </a:r>
            <a:br/>
            <a:r>
              <a:rPr sz="3100" b="1">
                <a:solidFill>
                  <a:srgbClr val="FFFFFF"/>
                </a:solidFill>
                <a:latin typeface="맑은 고딕"/>
              </a:rPr>
              <a:t>한 번에 생기지 않습니다.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670048"/>
            <a:ext cx="7132320" cy="7132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600" b="0">
                <a:solidFill>
                  <a:srgbClr val="BFD0E6"/>
                </a:solidFill>
                <a:latin typeface="맑은 고딕"/>
              </a:rPr>
              <a:t>작게 만들고, 실제로 연결하고, 데이터를 보고, 다시 고치는 과정이</a:t>
            </a:r>
            <a:br/>
            <a:r>
              <a:rPr sz="1600" b="0">
                <a:solidFill>
                  <a:srgbClr val="BFD0E6"/>
                </a:solidFill>
                <a:latin typeface="맑은 고딕"/>
              </a:rPr>
              <a:t>AI 전환사회에서의 평생학습입니다.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8368" y="3931920"/>
            <a:ext cx="1847088" cy="658368"/>
          </a:xfrm>
          <a:prstGeom prst="roundRect">
            <a:avLst/>
          </a:prstGeom>
          <a:solidFill>
            <a:srgbClr val="142A47"/>
          </a:solidFill>
          <a:ln w="12700">
            <a:solidFill>
              <a:srgbClr val="2B4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4123944"/>
            <a:ext cx="1664208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맑은 고딕"/>
              </a:rPr>
              <a:t>문제를 스스로 정의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523744" y="4261104"/>
            <a:ext cx="219456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834639" y="3931920"/>
            <a:ext cx="1847088" cy="658368"/>
          </a:xfrm>
          <a:prstGeom prst="roundRect">
            <a:avLst/>
          </a:prstGeom>
          <a:solidFill>
            <a:srgbClr val="142A47"/>
          </a:solidFill>
          <a:ln w="12700">
            <a:solidFill>
              <a:srgbClr val="2B4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926079" y="4123944"/>
            <a:ext cx="1664208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맑은 고딕"/>
              </a:rPr>
              <a:t>도구를 골라 연결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700016" y="4261104"/>
            <a:ext cx="219455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010912" y="3931920"/>
            <a:ext cx="1847088" cy="658368"/>
          </a:xfrm>
          <a:prstGeom prst="roundRect">
            <a:avLst/>
          </a:prstGeom>
          <a:solidFill>
            <a:srgbClr val="142A47"/>
          </a:solidFill>
          <a:ln w="12700">
            <a:solidFill>
              <a:srgbClr val="2B4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02351" y="4123944"/>
            <a:ext cx="1664208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맑은 고딕"/>
              </a:rPr>
              <a:t>결과를 검증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876288" y="4261104"/>
            <a:ext cx="219456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7187183" y="3931920"/>
            <a:ext cx="1847088" cy="658368"/>
          </a:xfrm>
          <a:prstGeom prst="roundRect">
            <a:avLst/>
          </a:prstGeom>
          <a:solidFill>
            <a:srgbClr val="142A47"/>
          </a:solidFill>
          <a:ln w="12700">
            <a:solidFill>
              <a:srgbClr val="2B4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278623" y="4123944"/>
            <a:ext cx="1664208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맑은 고딕"/>
              </a:rPr>
              <a:t>기준을 기록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052559" y="4261104"/>
            <a:ext cx="219456" cy="0"/>
          </a:xfrm>
          <a:prstGeom prst="line">
            <a:avLst/>
          </a:prstGeom>
          <a:ln w="1905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9363456" y="3931920"/>
            <a:ext cx="1847088" cy="658368"/>
          </a:xfrm>
          <a:prstGeom prst="roundRect">
            <a:avLst/>
          </a:prstGeom>
          <a:solidFill>
            <a:srgbClr val="142A47"/>
          </a:solidFill>
          <a:ln w="12700">
            <a:solidFill>
              <a:srgbClr val="2B4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454896" y="4123944"/>
            <a:ext cx="1664208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000" b="1">
                <a:solidFill>
                  <a:srgbClr val="FFFFFF"/>
                </a:solidFill>
                <a:latin typeface="맑은 고딕"/>
              </a:rPr>
              <a:t>다음 문제에 재사용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58368" y="5212080"/>
            <a:ext cx="10698480" cy="603504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1248" y="5394960"/>
            <a:ext cx="1033272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맑은 고딕"/>
              </a:rPr>
              <a:t>강의의 끝은 자동화 완성이 아니라, 다음 자동화를 혼자 설계할 수 있는 시작점입니다.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537960"/>
            <a:ext cx="4572000" cy="182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800" b="0">
                <a:solidFill>
                  <a:srgbClr val="66758A"/>
                </a:solidFill>
                <a:latin typeface="맑은 고딕"/>
              </a:rPr>
              <a:t>FORTIFY SEO · SESSION 4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37160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0042FF"/>
                </a:solidFill>
                <a:latin typeface="Pretendard Variable"/>
              </a:defRPr>
            </a:pPr>
            <a:r>
              <a:t>SEO x 바이브코딩 1기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0312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800" b="1">
                <a:solidFill>
                  <a:srgbClr val="1A1A1A"/>
                </a:solidFill>
                <a:latin typeface="Pretendard Variable"/>
              </a:defRPr>
            </a:pPr>
            <a:r>
              <a:t>수료를 축하합니다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474720"/>
            <a:ext cx="91440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4주간 만든 것:</a:t>
            </a:r>
          </a:p>
          <a:p>
            <a:r>
              <a:t>사이트 + SEO + 백링크 + 콘텐츠 + 영상 + 대시보드 + 자동화</a:t>
            </a:r>
          </a:p>
          <a:p/>
          <a:p>
            <a:r>
              <a:t>더 중요한 것은 결과물보다 과정입니다.</a:t>
            </a:r>
          </a:p>
          <a:p>
            <a:r>
              <a:t>문제를 정의하고, 도구를 연결하고, 실제 데이터를 보고,</a:t>
            </a:r>
          </a:p>
          <a:p>
            <a:r>
              <a:t>다음 개선을 스스로 결정하는 능력을 얻었습니다.</a:t>
            </a:r>
          </a:p>
          <a:p/>
          <a:p>
            <a:r>
              <a:t>수료 후에도 자신의 프로젝트로 학습 루프를 계속 돌려보세요.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2860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5200" b="1">
                <a:solidFill>
                  <a:srgbClr val="1A1A1A"/>
                </a:solidFill>
                <a:latin typeface="Pretendard Variable"/>
              </a:defRPr>
            </a:pPr>
            <a: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657600"/>
            <a:ext cx="91440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SEO x 바이브코딩 1기  |  4회차 (최종)</a:t>
            </a:r>
          </a:p>
          <a:p>
            <a:r>
              <a:t>김희중  |  FORTIFY SEO 대표</a:t>
            </a:r>
          </a:p>
          <a:p>
            <a:r>
              <a:t>fortifyseo.kr  |  ericzzac07@gmail.com</a:t>
            </a:r>
          </a:p>
          <a:p/>
          <a:p>
            <a:r>
              <a:t>스스로 만들고, 측정하고, 개선하세요.</a:t>
            </a:r>
          </a:p>
          <a:p>
            <a:r>
              <a:t>질문은 언제든 카카오톡으로</a:t>
            </a:r>
          </a:p>
        </p:txBody>
      </p:sp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5566</ep:Words>
  <ep:PresentationFormat>On-screen Show (4:3)</ep:PresentationFormat>
  <ep:Paragraphs>1509</ep:Paragraphs>
  <ep:Slides>84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84</vt:i4>
      </vt:variant>
    </vt:vector>
  </ep:HeadingPairs>
  <ep:TitlesOfParts>
    <vt:vector size="85" baseType="lpstr">
      <vt:lpstr>Office Theme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슬라이드 61</vt:lpstr>
      <vt:lpstr>슬라이드 62</vt:lpstr>
      <vt:lpstr>슬라이드 63</vt:lpstr>
      <vt:lpstr>슬라이드 64</vt:lpstr>
      <vt:lpstr>슬라이드 65</vt:lpstr>
      <vt:lpstr>슬라이드 66</vt:lpstr>
      <vt:lpstr>슬라이드 67</vt:lpstr>
      <vt:lpstr>슬라이드 68</vt:lpstr>
      <vt:lpstr>슬라이드 69</vt:lpstr>
      <vt:lpstr>슬라이드 70</vt:lpstr>
      <vt:lpstr>슬라이드 71</vt:lpstr>
      <vt:lpstr>슬라이드 72</vt:lpstr>
      <vt:lpstr>슬라이드 73</vt:lpstr>
      <vt:lpstr>슬라이드 74</vt:lpstr>
      <vt:lpstr>슬라이드 75</vt:lpstr>
      <vt:lpstr>슬라이드 76</vt:lpstr>
      <vt:lpstr>슬라이드 77</vt:lpstr>
      <vt:lpstr>슬라이드 78</vt:lpstr>
      <vt:lpstr>슬라이드 79</vt:lpstr>
      <vt:lpstr>슬라이드 80</vt:lpstr>
      <vt:lpstr>슬라이드 81</vt:lpstr>
      <vt:lpstr>슬라이드 82</vt:lpstr>
      <vt:lpstr>슬라이드 83</vt:lpstr>
      <vt:lpstr>슬라이드 84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2013-01-27T09:14:16.000</dcterms:created>
  <dc:description>generated using python-pptx</dc:description>
  <cp:lastModifiedBy>user</cp:lastModifiedBy>
  <dcterms:modified xsi:type="dcterms:W3CDTF">2026-09-16T23:37:34.984</dcterms:modified>
  <cp:revision>10</cp:revision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